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43" r:id="rId5"/>
    <p:sldId id="344" r:id="rId6"/>
    <p:sldId id="345" r:id="rId7"/>
    <p:sldId id="346" r:id="rId8"/>
    <p:sldId id="347" r:id="rId9"/>
    <p:sldId id="349" r:id="rId10"/>
    <p:sldId id="350" r:id="rId11"/>
    <p:sldId id="365" r:id="rId12"/>
    <p:sldId id="352" r:id="rId13"/>
    <p:sldId id="353" r:id="rId14"/>
    <p:sldId id="354" r:id="rId15"/>
    <p:sldId id="364" r:id="rId16"/>
    <p:sldId id="356" r:id="rId17"/>
    <p:sldId id="357" r:id="rId18"/>
    <p:sldId id="358" r:id="rId19"/>
    <p:sldId id="359" r:id="rId20"/>
    <p:sldId id="362" r:id="rId21"/>
    <p:sldId id="363" r:id="rId22"/>
    <p:sldId id="361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87" d="100"/>
          <a:sy n="87" d="100"/>
        </p:scale>
        <p:origin x="1315" y="77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6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4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3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9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2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68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4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209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4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2021-12-09-Thu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6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b="1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「지능화 파일럿 </a:t>
              </a:r>
              <a:r>
                <a:rPr lang="ko-KR" altLang="en-US" sz="2000" b="1" kern="0" dirty="0" err="1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프로젝트」프로젝트</a:t>
              </a:r>
              <a:r>
                <a:rPr lang="ko-KR" altLang="en-US" sz="2000" b="1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 설계</a:t>
              </a:r>
              <a:endParaRPr lang="en-US" altLang="ko-KR" sz="20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b="1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j-ea"/>
                <a:ea typeface="+mj-ea"/>
              </a:rPr>
              <a:t>2021. 12. 09</a:t>
            </a:r>
            <a:endParaRPr lang="ko-KR" altLang="en-US" sz="2400" b="1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0" y="2214813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HY헤드라인M" panose="02030600000101010101" pitchFamily="18" charset="-127"/>
              </a:rPr>
              <a:t>친환경 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HY헤드라인M" panose="02030600000101010101" pitchFamily="18" charset="-127"/>
              </a:rPr>
              <a:t>공정을 이용한 </a:t>
            </a:r>
            <a:r>
              <a:rPr lang="ko-KR" altLang="en-US" sz="28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HY헤드라인M" panose="02030600000101010101" pitchFamily="18" charset="-127"/>
              </a:rPr>
              <a:t>광반응성</a:t>
            </a:r>
            <a:r>
              <a:rPr lang="ko-KR" altLang="en-US" sz="2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HY헤드라인M" panose="02030600000101010101" pitchFamily="18" charset="-127"/>
              </a:rPr>
              <a:t> 스마트 글라스 </a:t>
            </a:r>
            <a:r>
              <a:rPr lang="ko-KR" altLang="en-US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HY헤드라인M" panose="02030600000101010101" pitchFamily="18" charset="-127"/>
              </a:rPr>
              <a:t>개발</a:t>
            </a:r>
            <a:endParaRPr lang="en-US" altLang="ko-KR" sz="2800" kern="0" dirty="0" smtClea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HY헤드라인M" panose="02030600000101010101" pitchFamily="18" charset="-127"/>
              </a:rPr>
              <a:t>최종 발표 </a:t>
            </a:r>
            <a:endParaRPr lang="ko-KR" altLang="en-US" sz="28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j-ea"/>
                <a:ea typeface="+mj-ea"/>
              </a:rPr>
              <a:t>2020254002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j-ea"/>
                <a:ea typeface="+mj-ea"/>
              </a:rPr>
              <a:t>고정재</a:t>
            </a:r>
            <a:endParaRPr lang="ko-KR" altLang="en-US" sz="2400" b="1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29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2.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연구 방법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27" y="948771"/>
            <a:ext cx="643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Photochromic Smart Glass</a:t>
            </a:r>
            <a:r>
              <a:rPr lang="ko-KR" altLang="en-US" sz="2000" b="1" dirty="0"/>
              <a:t>용 설비 유닛 기술 개발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755576" y="1459805"/>
            <a:ext cx="7632848" cy="4849515"/>
            <a:chOff x="1200358" y="1958643"/>
            <a:chExt cx="6643885" cy="3270557"/>
          </a:xfrm>
        </p:grpSpPr>
        <p:sp>
          <p:nvSpPr>
            <p:cNvPr id="70" name="위쪽 화살표 69"/>
            <p:cNvSpPr/>
            <p:nvPr/>
          </p:nvSpPr>
          <p:spPr>
            <a:xfrm>
              <a:off x="4856973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위쪽 화살표 70"/>
            <p:cNvSpPr/>
            <p:nvPr/>
          </p:nvSpPr>
          <p:spPr>
            <a:xfrm>
              <a:off x="3168984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위쪽 화살표 71"/>
            <p:cNvSpPr/>
            <p:nvPr/>
          </p:nvSpPr>
          <p:spPr>
            <a:xfrm>
              <a:off x="6511822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위쪽 화살표 72"/>
            <p:cNvSpPr/>
            <p:nvPr/>
          </p:nvSpPr>
          <p:spPr>
            <a:xfrm>
              <a:off x="1480288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218054" y="1958643"/>
              <a:ext cx="1553746" cy="648072"/>
              <a:chOff x="1218054" y="1124744"/>
              <a:chExt cx="1224186" cy="648072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401769" y="1300313"/>
                <a:ext cx="845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자외선 </a:t>
                </a:r>
                <a:r>
                  <a:rPr lang="ko-KR" altLang="en-US" sz="900" b="1" dirty="0" err="1" smtClean="0">
                    <a:solidFill>
                      <a:srgbClr val="FF0000"/>
                    </a:solidFill>
                    <a:latin typeface="+mj-ea"/>
                    <a:ea typeface="+mj-ea"/>
                  </a:rPr>
                  <a:t>노광</a:t>
                </a:r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 유닛</a:t>
                </a:r>
                <a:endPara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보정 기술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2898540" y="1958643"/>
              <a:ext cx="1553746" cy="648072"/>
              <a:chOff x="1218054" y="1124744"/>
              <a:chExt cx="1224186" cy="648072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276736" y="1300313"/>
                <a:ext cx="1095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Multi-Unwinding </a:t>
                </a:r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유닛</a:t>
                </a:r>
                <a:endPara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보완 기술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4586528" y="1958643"/>
              <a:ext cx="1553746" cy="648072"/>
              <a:chOff x="1218054" y="1124744"/>
              <a:chExt cx="1224186" cy="648072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233791" y="1300313"/>
                <a:ext cx="1181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정밀 코팅 두께 제어 유닛</a:t>
                </a:r>
                <a:endPara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기술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258614" y="1958643"/>
              <a:ext cx="1553746" cy="648072"/>
              <a:chOff x="1218054" y="1124744"/>
              <a:chExt cx="1224186" cy="648072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340515" y="1300313"/>
                <a:ext cx="96770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필름 사행 방지 기술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1200358" y="3071271"/>
              <a:ext cx="1574470" cy="648072"/>
              <a:chOff x="1204111" y="1124744"/>
              <a:chExt cx="1240514" cy="648072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204111" y="1341749"/>
                <a:ext cx="12405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최적 자외선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노광조건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도출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2898540" y="3071271"/>
              <a:ext cx="1553746" cy="648072"/>
              <a:chOff x="1218054" y="1124744"/>
              <a:chExt cx="1224186" cy="64807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257786" y="1341749"/>
                <a:ext cx="1133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기존</a:t>
                </a:r>
                <a:r>
                  <a:rPr lang="en-US" altLang="ko-KR" sz="900" dirty="0">
                    <a:latin typeface="+mj-ea"/>
                    <a:ea typeface="+mj-ea"/>
                  </a:rPr>
                  <a:t>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설비에 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Unwinding</a:t>
                </a:r>
              </a:p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Unit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추가 설치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4586528" y="3071271"/>
              <a:ext cx="1553746" cy="648072"/>
              <a:chOff x="1218054" y="1124744"/>
              <a:chExt cx="1224186" cy="648072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295052" y="1341749"/>
                <a:ext cx="1058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기존 설비에 두께 제어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유닛 추가 설치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6212065" y="3071271"/>
              <a:ext cx="1632178" cy="648072"/>
              <a:chOff x="1181378" y="1124744"/>
              <a:chExt cx="1285982" cy="648072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81378" y="1341749"/>
                <a:ext cx="1285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기존 설비에 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EPC Unit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추가 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설치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218054" y="3830851"/>
              <a:ext cx="1553746" cy="648072"/>
              <a:chOff x="1218054" y="1124744"/>
              <a:chExt cx="1224186" cy="648072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430190" y="1341749"/>
                <a:ext cx="78836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Lab. Scale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평가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2870425" y="3830851"/>
              <a:ext cx="1595310" cy="648072"/>
              <a:chOff x="1195902" y="1124744"/>
              <a:chExt cx="1256934" cy="648072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195902" y="1341749"/>
                <a:ext cx="125693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Unwinding Unit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기초 설계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4586528" y="3830851"/>
              <a:ext cx="1553746" cy="648072"/>
              <a:chOff x="1218054" y="1124744"/>
              <a:chExt cx="1224186" cy="648072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301367" y="1341749"/>
                <a:ext cx="1046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err="1" smtClean="0">
                    <a:latin typeface="+mj-ea"/>
                    <a:ea typeface="+mj-ea"/>
                  </a:rPr>
                  <a:t>Gap.Gauge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제어 유닛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최적화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258614" y="3830851"/>
              <a:ext cx="1553746" cy="648072"/>
              <a:chOff x="1218054" y="1124744"/>
              <a:chExt cx="1224186" cy="648072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304519" y="1341749"/>
                <a:ext cx="10396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EPC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설치 위치 최적화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1218054" y="4581128"/>
              <a:ext cx="1553746" cy="648072"/>
              <a:chOff x="1218054" y="1124744"/>
              <a:chExt cx="1224186" cy="648072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282420" y="1351042"/>
                <a:ext cx="108390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Photochromic Material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2870423" y="4581128"/>
              <a:ext cx="1595309" cy="648072"/>
              <a:chOff x="1195901" y="1124744"/>
              <a:chExt cx="1256933" cy="648072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195901" y="1341749"/>
                <a:ext cx="1256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100~300um PC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원단 제어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가능 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Unwinding Unit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설정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586528" y="4581128"/>
              <a:ext cx="1553746" cy="648072"/>
              <a:chOff x="1218054" y="1124744"/>
              <a:chExt cx="1224186" cy="648072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233792" y="1341749"/>
                <a:ext cx="1181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좌우 두께 편차 발생 요소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6258614" y="4581128"/>
              <a:ext cx="1553746" cy="648072"/>
              <a:chOff x="1218054" y="1124744"/>
              <a:chExt cx="1224186" cy="648072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233797" y="1341749"/>
                <a:ext cx="11811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필름 사행 발생 원인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7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+mj-ea"/>
                <a:ea typeface="+mj-ea"/>
              </a:rPr>
              <a:t>연구 개발 진행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133" y="1124744"/>
            <a:ext cx="82677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UV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자외선 </a:t>
            </a:r>
            <a:r>
              <a:rPr lang="ko-KR" altLang="en-US" sz="1100" dirty="0" err="1" smtClean="0">
                <a:latin typeface="+mn-ea"/>
                <a:sym typeface="Wingdings" panose="05000000000000000000" pitchFamily="2" charset="2"/>
              </a:rPr>
              <a:t>노광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 기술 개발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단계별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UV </a:t>
            </a:r>
            <a:r>
              <a:rPr lang="ko-KR" altLang="en-US" sz="1100" dirty="0" err="1" smtClean="0">
                <a:latin typeface="+mn-ea"/>
                <a:sym typeface="Wingdings" panose="05000000000000000000" pitchFamily="2" charset="2"/>
              </a:rPr>
              <a:t>노광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 방식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Film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주행 설비 기술 개발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이중구조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100" dirty="0" err="1" smtClean="0">
                <a:latin typeface="+mn-ea"/>
                <a:sym typeface="Wingdings" panose="05000000000000000000" pitchFamily="2" charset="2"/>
              </a:rPr>
              <a:t>언와인더방식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&amp;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필름 사행 방지용 센서 적용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)</a:t>
            </a:r>
            <a:endParaRPr lang="ko-KR" altLang="en-US" sz="11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836712"/>
            <a:ext cx="8879286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▶ 주요 개발 내용</a:t>
            </a:r>
            <a:endParaRPr lang="en-US" altLang="ko-KR" sz="1200" b="1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2133" y="1772816"/>
            <a:ext cx="3953843" cy="320196"/>
          </a:xfrm>
          <a:prstGeom prst="roundRect">
            <a:avLst/>
          </a:prstGeom>
          <a:solidFill>
            <a:srgbClr val="6600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j-lt"/>
              </a:rPr>
              <a:t>UV </a:t>
            </a:r>
            <a:r>
              <a:rPr lang="ko-KR" altLang="en-US" sz="1050" b="1" dirty="0">
                <a:latin typeface="+mj-lt"/>
              </a:rPr>
              <a:t> </a:t>
            </a:r>
            <a:r>
              <a:rPr lang="ko-KR" altLang="en-US" sz="1050" b="1" dirty="0" smtClean="0">
                <a:latin typeface="+mj-lt"/>
              </a:rPr>
              <a:t>자외선 </a:t>
            </a:r>
            <a:r>
              <a:rPr lang="en-US" altLang="ko-KR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노광</a:t>
            </a:r>
            <a:r>
              <a:rPr lang="ko-KR" altLang="en-US" sz="1050" b="1" dirty="0" smtClean="0">
                <a:latin typeface="+mj-lt"/>
              </a:rPr>
              <a:t> 기술  개발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2000" y="1772816"/>
            <a:ext cx="4107259" cy="320196"/>
          </a:xfrm>
          <a:prstGeom prst="roundRect">
            <a:avLst/>
          </a:prstGeom>
          <a:solidFill>
            <a:srgbClr val="6600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j-lt"/>
              </a:rPr>
              <a:t>Film </a:t>
            </a:r>
            <a:r>
              <a:rPr lang="ko-KR" altLang="en-US" sz="1050" b="1" dirty="0" smtClean="0">
                <a:latin typeface="+mj-lt"/>
              </a:rPr>
              <a:t> 주행 설비 기술 개발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2060848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j-ea"/>
                <a:ea typeface="+mj-ea"/>
              </a:rPr>
              <a:t>▶ 이중구조</a:t>
            </a:r>
            <a:r>
              <a:rPr lang="en-US" altLang="ko-KR" sz="1100" b="1" dirty="0" smtClean="0">
                <a:latin typeface="+mj-ea"/>
                <a:ea typeface="+mj-ea"/>
              </a:rPr>
              <a:t> </a:t>
            </a:r>
            <a:r>
              <a:rPr lang="ko-KR" altLang="en-US" sz="1100" b="1" dirty="0" err="1" smtClean="0">
                <a:latin typeface="+mj-ea"/>
                <a:ea typeface="+mj-ea"/>
              </a:rPr>
              <a:t>언와인더</a:t>
            </a:r>
            <a:r>
              <a:rPr lang="ko-KR" altLang="en-US" sz="1100" b="1" dirty="0" smtClean="0">
                <a:latin typeface="+mj-ea"/>
                <a:ea typeface="+mj-ea"/>
              </a:rPr>
              <a:t> 방식 개발 </a:t>
            </a:r>
            <a:r>
              <a:rPr lang="en-US" altLang="ko-KR" sz="1100" b="1" dirty="0" smtClean="0">
                <a:latin typeface="+mj-ea"/>
                <a:ea typeface="+mj-ea"/>
              </a:rPr>
              <a:t>(</a:t>
            </a:r>
            <a:r>
              <a:rPr lang="ko-KR" altLang="en-US" sz="1100" b="1" dirty="0" err="1" smtClean="0">
                <a:latin typeface="+mj-ea"/>
                <a:ea typeface="+mj-ea"/>
              </a:rPr>
              <a:t>합지</a:t>
            </a:r>
            <a:r>
              <a:rPr lang="ko-KR" altLang="en-US" sz="1100" b="1" dirty="0" smtClean="0">
                <a:latin typeface="+mj-ea"/>
                <a:ea typeface="+mj-ea"/>
              </a:rPr>
              <a:t> 방식</a:t>
            </a:r>
            <a:r>
              <a:rPr lang="en-US" altLang="ko-KR" sz="1100" b="1" dirty="0" smtClean="0">
                <a:latin typeface="+mj-ea"/>
                <a:ea typeface="+mj-ea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99" y="2060848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j-ea"/>
                <a:ea typeface="+mj-ea"/>
              </a:rPr>
              <a:t>▶ </a:t>
            </a:r>
            <a:r>
              <a:rPr lang="en-US" altLang="ko-KR" sz="1100" b="1" dirty="0" smtClean="0">
                <a:latin typeface="+mj-ea"/>
                <a:ea typeface="+mj-ea"/>
              </a:rPr>
              <a:t>UV </a:t>
            </a:r>
            <a:r>
              <a:rPr lang="ko-KR" altLang="en-US" sz="1100" b="1" dirty="0" err="1" smtClean="0">
                <a:latin typeface="+mj-ea"/>
                <a:ea typeface="+mj-ea"/>
              </a:rPr>
              <a:t>노광</a:t>
            </a:r>
            <a:r>
              <a:rPr lang="ko-KR" altLang="en-US" sz="1100" b="1" dirty="0" smtClean="0">
                <a:latin typeface="+mj-ea"/>
                <a:ea typeface="+mj-ea"/>
              </a:rPr>
              <a:t> </a:t>
            </a:r>
            <a:r>
              <a:rPr lang="en-US" altLang="ko-KR" sz="1100" b="1" dirty="0" smtClean="0">
                <a:latin typeface="+mj-ea"/>
                <a:ea typeface="+mj-ea"/>
              </a:rPr>
              <a:t>process </a:t>
            </a:r>
            <a:r>
              <a:rPr lang="ko-KR" altLang="en-US" sz="1100" b="1" dirty="0" smtClean="0">
                <a:latin typeface="+mj-ea"/>
                <a:ea typeface="+mj-ea"/>
              </a:rPr>
              <a:t>개발 </a:t>
            </a:r>
            <a:r>
              <a:rPr lang="en-US" altLang="ko-KR" sz="1100" b="1" dirty="0" smtClean="0">
                <a:latin typeface="+mj-ea"/>
                <a:ea typeface="+mj-ea"/>
              </a:rPr>
              <a:t>(Lab scale)</a:t>
            </a:r>
            <a:endParaRPr lang="en-US" altLang="ko-KR" sz="1100" dirty="0" smtClean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2395495"/>
            <a:ext cx="857498" cy="11649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03648" y="2395494"/>
            <a:ext cx="857499" cy="11649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83"/>
          <a:stretch/>
        </p:blipFill>
        <p:spPr>
          <a:xfrm>
            <a:off x="3282454" y="2389767"/>
            <a:ext cx="857498" cy="11489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7568" y="2550898"/>
            <a:ext cx="1170645" cy="8574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527" y="4090863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</a:t>
            </a:r>
            <a:r>
              <a:rPr lang="en-US" altLang="ko-KR" sz="1100" b="1" dirty="0" smtClean="0"/>
              <a:t>UV </a:t>
            </a:r>
            <a:r>
              <a:rPr lang="ko-KR" altLang="en-US" sz="1100" b="1" dirty="0" err="1" smtClean="0"/>
              <a:t>노광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process </a:t>
            </a:r>
            <a:r>
              <a:rPr lang="ko-KR" altLang="en-US" sz="1100" b="1" dirty="0" smtClean="0"/>
              <a:t>개발 </a:t>
            </a:r>
            <a:r>
              <a:rPr lang="en-US" altLang="ko-KR" sz="1100" b="1" dirty="0" smtClean="0"/>
              <a:t>(Line scale)</a:t>
            </a:r>
            <a:endParaRPr lang="en-US" altLang="ko-KR" sz="11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95536" y="3564970"/>
            <a:ext cx="37766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☞ </a:t>
            </a:r>
            <a:r>
              <a:rPr lang="en-US" altLang="ko-KR" sz="900" dirty="0" smtClean="0">
                <a:latin typeface="+mj-ea"/>
                <a:ea typeface="+mj-ea"/>
              </a:rPr>
              <a:t>UV </a:t>
            </a:r>
            <a:r>
              <a:rPr lang="ko-KR" altLang="en-US" sz="900" dirty="0" err="1" smtClean="0">
                <a:latin typeface="+mj-ea"/>
                <a:ea typeface="+mj-ea"/>
              </a:rPr>
              <a:t>노광</a:t>
            </a:r>
            <a:r>
              <a:rPr lang="ko-KR" altLang="en-US" sz="900" dirty="0" smtClean="0">
                <a:latin typeface="+mj-ea"/>
                <a:ea typeface="+mj-ea"/>
              </a:rPr>
              <a:t> 프로세스 </a:t>
            </a:r>
            <a:r>
              <a:rPr lang="en-US" altLang="ko-KR" sz="900" dirty="0" smtClean="0">
                <a:latin typeface="+mj-ea"/>
                <a:ea typeface="+mj-ea"/>
              </a:rPr>
              <a:t>: 1</a:t>
            </a:r>
            <a:r>
              <a:rPr lang="ko-KR" altLang="en-US" sz="900" dirty="0" smtClean="0">
                <a:latin typeface="+mj-ea"/>
                <a:ea typeface="+mj-ea"/>
              </a:rPr>
              <a:t>차 저압 </a:t>
            </a:r>
            <a:r>
              <a:rPr lang="en-US" altLang="ko-KR" sz="900" dirty="0" smtClean="0">
                <a:latin typeface="+mj-ea"/>
                <a:ea typeface="+mj-ea"/>
              </a:rPr>
              <a:t>BL UV</a:t>
            </a:r>
            <a:r>
              <a:rPr lang="ko-KR" altLang="en-US" sz="900" dirty="0" smtClean="0">
                <a:latin typeface="+mj-ea"/>
                <a:ea typeface="+mj-ea"/>
              </a:rPr>
              <a:t>램프 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 2</a:t>
            </a:r>
            <a:r>
              <a:rPr lang="ko-KR" altLang="en-US" sz="900" dirty="0" smtClean="0">
                <a:latin typeface="+mj-ea"/>
                <a:ea typeface="+mj-ea"/>
                <a:sym typeface="Wingdings" panose="05000000000000000000" pitchFamily="2" charset="2"/>
              </a:rPr>
              <a:t>차 고압 메탈 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UV</a:t>
            </a:r>
            <a:r>
              <a:rPr lang="ko-KR" altLang="en-US" sz="900" dirty="0" smtClean="0">
                <a:latin typeface="+mj-ea"/>
                <a:ea typeface="+mj-ea"/>
                <a:sym typeface="Wingdings" panose="05000000000000000000" pitchFamily="2" charset="2"/>
              </a:rPr>
              <a:t>램프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2" name="오각형 21"/>
          <p:cNvSpPr/>
          <p:nvPr/>
        </p:nvSpPr>
        <p:spPr>
          <a:xfrm>
            <a:off x="608177" y="4559218"/>
            <a:ext cx="1184339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차 </a:t>
            </a:r>
            <a:r>
              <a:rPr lang="en-US" altLang="ko-KR" sz="1100" b="1" dirty="0" smtClean="0"/>
              <a:t>BL UV</a:t>
            </a:r>
            <a:endParaRPr lang="ko-KR" altLang="en-US" sz="1100" b="1" dirty="0"/>
          </a:p>
        </p:txBody>
      </p:sp>
      <p:sp>
        <p:nvSpPr>
          <p:cNvPr id="23" name="갈매기형 수장 22"/>
          <p:cNvSpPr/>
          <p:nvPr/>
        </p:nvSpPr>
        <p:spPr>
          <a:xfrm>
            <a:off x="1720508" y="4559218"/>
            <a:ext cx="1224136" cy="2880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차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BL UV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2872636" y="4559218"/>
            <a:ext cx="1339324" cy="2880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차 메탈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UV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6" y="4908997"/>
            <a:ext cx="1217539" cy="123099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857" y="4922205"/>
            <a:ext cx="1217539" cy="12207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317" y="6153254"/>
            <a:ext cx="4208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j-ea"/>
                <a:ea typeface="+mj-ea"/>
              </a:rPr>
              <a:t>☞ </a:t>
            </a:r>
            <a:r>
              <a:rPr lang="en-US" altLang="ko-KR" sz="900" dirty="0" smtClean="0">
                <a:latin typeface="+mj-ea"/>
                <a:ea typeface="+mj-ea"/>
              </a:rPr>
              <a:t>UV </a:t>
            </a:r>
            <a:r>
              <a:rPr lang="ko-KR" altLang="en-US" sz="900" dirty="0" err="1" smtClean="0">
                <a:latin typeface="+mj-ea"/>
                <a:ea typeface="+mj-ea"/>
              </a:rPr>
              <a:t>노광</a:t>
            </a:r>
            <a:r>
              <a:rPr lang="ko-KR" altLang="en-US" sz="900" dirty="0" smtClean="0">
                <a:latin typeface="+mj-ea"/>
                <a:ea typeface="+mj-ea"/>
              </a:rPr>
              <a:t> 프로세스 </a:t>
            </a:r>
            <a:r>
              <a:rPr lang="en-US" altLang="ko-KR" sz="900" dirty="0" smtClean="0">
                <a:latin typeface="+mj-ea"/>
                <a:ea typeface="+mj-ea"/>
              </a:rPr>
              <a:t>: 1</a:t>
            </a:r>
            <a:r>
              <a:rPr lang="ko-KR" altLang="en-US" sz="900" dirty="0" smtClean="0">
                <a:latin typeface="+mj-ea"/>
                <a:ea typeface="+mj-ea"/>
              </a:rPr>
              <a:t>차 </a:t>
            </a:r>
            <a:r>
              <a:rPr lang="en-US" altLang="ko-KR" sz="900" dirty="0" smtClean="0">
                <a:latin typeface="+mj-ea"/>
                <a:ea typeface="+mj-ea"/>
              </a:rPr>
              <a:t>BL UV</a:t>
            </a:r>
            <a:r>
              <a:rPr lang="ko-KR" altLang="en-US" sz="900" dirty="0" smtClean="0">
                <a:latin typeface="+mj-ea"/>
                <a:ea typeface="+mj-ea"/>
              </a:rPr>
              <a:t>램프 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 2</a:t>
            </a:r>
            <a:r>
              <a:rPr lang="ko-KR" altLang="en-US" sz="900" dirty="0" smtClean="0">
                <a:latin typeface="+mj-ea"/>
                <a:ea typeface="+mj-ea"/>
                <a:sym typeface="Wingdings" panose="05000000000000000000" pitchFamily="2" charset="2"/>
              </a:rPr>
              <a:t>차 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BL UV</a:t>
            </a:r>
            <a:r>
              <a:rPr lang="ko-KR" altLang="en-US" sz="900" dirty="0" smtClean="0">
                <a:latin typeface="+mj-ea"/>
                <a:ea typeface="+mj-ea"/>
                <a:sym typeface="Wingdings" panose="05000000000000000000" pitchFamily="2" charset="2"/>
              </a:rPr>
              <a:t>램프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900" dirty="0">
                <a:latin typeface="+mj-ea"/>
                <a:sym typeface="Wingdings" panose="05000000000000000000" pitchFamily="2" charset="2"/>
              </a:rPr>
              <a:t> 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3</a:t>
            </a:r>
            <a:r>
              <a:rPr lang="ko-KR" altLang="en-US" sz="900" dirty="0" smtClean="0">
                <a:latin typeface="+mj-ea"/>
                <a:ea typeface="+mj-ea"/>
                <a:sym typeface="Wingdings" panose="05000000000000000000" pitchFamily="2" charset="2"/>
              </a:rPr>
              <a:t>차 메탈 </a:t>
            </a:r>
            <a:r>
              <a:rPr lang="en-US" altLang="ko-KR" sz="900" dirty="0" smtClean="0">
                <a:latin typeface="+mj-ea"/>
                <a:ea typeface="+mj-ea"/>
                <a:sym typeface="Wingdings" panose="05000000000000000000" pitchFamily="2" charset="2"/>
              </a:rPr>
              <a:t>UV</a:t>
            </a:r>
            <a:r>
              <a:rPr lang="ko-KR" altLang="en-US" sz="900" dirty="0" smtClean="0">
                <a:latin typeface="+mj-ea"/>
                <a:ea typeface="+mj-ea"/>
                <a:sym typeface="Wingdings" panose="05000000000000000000" pitchFamily="2" charset="2"/>
              </a:rPr>
              <a:t>램프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1317" y="6369278"/>
            <a:ext cx="39926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j-ea"/>
                <a:ea typeface="+mj-ea"/>
              </a:rPr>
              <a:t>☞ 부착력 상승을 위한 </a:t>
            </a:r>
            <a:r>
              <a:rPr lang="en-US" altLang="ko-KR" sz="900" dirty="0" smtClean="0">
                <a:latin typeface="+mj-ea"/>
                <a:ea typeface="+mj-ea"/>
              </a:rPr>
              <a:t>2</a:t>
            </a:r>
            <a:r>
              <a:rPr lang="ko-KR" altLang="en-US" sz="900" dirty="0" smtClean="0">
                <a:latin typeface="+mj-ea"/>
                <a:ea typeface="+mj-ea"/>
              </a:rPr>
              <a:t>차 </a:t>
            </a:r>
            <a:r>
              <a:rPr lang="en-US" altLang="ko-KR" sz="900" dirty="0" smtClean="0">
                <a:latin typeface="+mj-ea"/>
                <a:ea typeface="+mj-ea"/>
              </a:rPr>
              <a:t>BL UV</a:t>
            </a:r>
            <a:r>
              <a:rPr lang="ko-KR" altLang="en-US" sz="900" dirty="0" smtClean="0">
                <a:latin typeface="+mj-ea"/>
                <a:ea typeface="+mj-ea"/>
              </a:rPr>
              <a:t>램프 추가 </a:t>
            </a:r>
            <a:r>
              <a:rPr lang="en-US" altLang="ko-KR" sz="900" dirty="0" smtClean="0">
                <a:latin typeface="+mj-ea"/>
                <a:ea typeface="+mj-ea"/>
              </a:rPr>
              <a:t>(Portable </a:t>
            </a:r>
            <a:r>
              <a:rPr lang="ko-KR" altLang="en-US" sz="900" dirty="0" smtClean="0">
                <a:latin typeface="+mj-ea"/>
                <a:ea typeface="+mj-ea"/>
              </a:rPr>
              <a:t>방식</a:t>
            </a:r>
            <a:r>
              <a:rPr lang="en-US" altLang="ko-KR" sz="900" dirty="0" smtClean="0">
                <a:latin typeface="+mj-ea"/>
                <a:ea typeface="+mj-ea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626397" y="2403956"/>
            <a:ext cx="878392" cy="60719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" idx="7"/>
          </p:cNvCxnSpPr>
          <p:nvPr/>
        </p:nvCxnSpPr>
        <p:spPr>
          <a:xfrm flipV="1">
            <a:off x="5218453" y="2520425"/>
            <a:ext cx="2165178" cy="8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83805" y="3789040"/>
            <a:ext cx="39926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j-ea"/>
                <a:ea typeface="+mj-ea"/>
              </a:rPr>
              <a:t>☞ </a:t>
            </a:r>
            <a:r>
              <a:rPr lang="ko-KR" altLang="en-US" sz="900" dirty="0" err="1" smtClean="0">
                <a:latin typeface="+mj-ea"/>
                <a:ea typeface="+mj-ea"/>
              </a:rPr>
              <a:t>합지</a:t>
            </a:r>
            <a:r>
              <a:rPr lang="ko-KR" altLang="en-US" sz="900" dirty="0" smtClean="0">
                <a:latin typeface="+mj-ea"/>
                <a:ea typeface="+mj-ea"/>
              </a:rPr>
              <a:t> 방식을 위한  </a:t>
            </a:r>
            <a:r>
              <a:rPr lang="ko-KR" altLang="en-US" sz="900" dirty="0" err="1" smtClean="0">
                <a:latin typeface="+mj-ea"/>
                <a:ea typeface="+mj-ea"/>
              </a:rPr>
              <a:t>언와인더</a:t>
            </a:r>
            <a:r>
              <a:rPr lang="ko-KR" altLang="en-US" sz="900" dirty="0" smtClean="0">
                <a:latin typeface="+mj-ea"/>
                <a:ea typeface="+mj-ea"/>
              </a:rPr>
              <a:t> 추가 설비 개조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0" y="4077072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</a:t>
            </a:r>
            <a:r>
              <a:rPr lang="en-US" altLang="ko-KR" sz="1100" b="1" dirty="0" smtClean="0"/>
              <a:t>Film </a:t>
            </a:r>
            <a:r>
              <a:rPr lang="ko-KR" altLang="en-US" sz="1100" b="1" dirty="0" smtClean="0"/>
              <a:t>주행 센서 설치 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주행 사행 방지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3968" y="4405901"/>
            <a:ext cx="2503023" cy="12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5859516" y="4833782"/>
            <a:ext cx="636513" cy="6436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786990" y="4476886"/>
            <a:ext cx="1052745" cy="93085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1"/>
          <a:stretch/>
        </p:blipFill>
        <p:spPr>
          <a:xfrm>
            <a:off x="7839735" y="4487205"/>
            <a:ext cx="1034059" cy="920535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V="1">
            <a:off x="6327568" y="4725144"/>
            <a:ext cx="360040" cy="108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03950" y="5721206"/>
            <a:ext cx="3992651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j-ea"/>
                <a:ea typeface="+mj-ea"/>
              </a:rPr>
              <a:t>☞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Film</a:t>
            </a:r>
            <a:r>
              <a:rPr lang="ko-KR" altLang="en-US" sz="900" dirty="0" smtClean="0">
                <a:latin typeface="+mj-ea"/>
                <a:ea typeface="+mj-ea"/>
              </a:rPr>
              <a:t>의 </a:t>
            </a:r>
            <a:r>
              <a:rPr lang="en-US" altLang="ko-KR" sz="900" dirty="0" smtClean="0">
                <a:latin typeface="+mj-ea"/>
                <a:ea typeface="+mj-ea"/>
              </a:rPr>
              <a:t>edge</a:t>
            </a:r>
            <a:r>
              <a:rPr lang="ko-KR" altLang="en-US" sz="900" dirty="0" smtClean="0">
                <a:latin typeface="+mj-ea"/>
                <a:ea typeface="+mj-ea"/>
              </a:rPr>
              <a:t>를 인식하여 좌</a:t>
            </a:r>
            <a:r>
              <a:rPr lang="en-US" altLang="ko-KR" sz="900" dirty="0" smtClean="0">
                <a:latin typeface="+mj-ea"/>
                <a:ea typeface="+mj-ea"/>
              </a:rPr>
              <a:t>,</a:t>
            </a:r>
            <a:r>
              <a:rPr lang="ko-KR" altLang="en-US" sz="900" dirty="0" smtClean="0">
                <a:latin typeface="+mj-ea"/>
                <a:ea typeface="+mj-ea"/>
              </a:rPr>
              <a:t>우로 이동시켜주는 센서 부착</a:t>
            </a:r>
            <a:r>
              <a:rPr lang="en-US" altLang="ko-KR" sz="900" dirty="0" smtClean="0">
                <a:latin typeface="+mj-ea"/>
                <a:ea typeface="+mj-ea"/>
              </a:rPr>
              <a:t>(EPC </a:t>
            </a:r>
            <a:r>
              <a:rPr lang="ko-KR" altLang="en-US" sz="900" dirty="0" smtClean="0">
                <a:latin typeface="+mj-ea"/>
                <a:ea typeface="+mj-ea"/>
              </a:rPr>
              <a:t>센서</a:t>
            </a:r>
            <a:r>
              <a:rPr lang="en-US" altLang="ko-KR" sz="900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069861" y="4911898"/>
            <a:ext cx="1214107" cy="124135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98" b="12797"/>
          <a:stretch/>
        </p:blipFill>
        <p:spPr>
          <a:xfrm>
            <a:off x="7465270" y="2197487"/>
            <a:ext cx="1377189" cy="172819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4789322" y="2456992"/>
            <a:ext cx="502758" cy="494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/>
              <a:t>상</a:t>
            </a:r>
            <a:endParaRPr lang="en-US" altLang="ko-KR" sz="600" b="1" dirty="0" smtClean="0"/>
          </a:p>
          <a:p>
            <a:pPr algn="ctr"/>
            <a:r>
              <a:rPr lang="en-US" altLang="ko-KR" sz="600" b="1" dirty="0" smtClean="0"/>
              <a:t>U/W</a:t>
            </a:r>
            <a:endParaRPr lang="ko-KR" altLang="en-US" sz="600" b="1" dirty="0"/>
          </a:p>
        </p:txBody>
      </p:sp>
      <p:sp>
        <p:nvSpPr>
          <p:cNvPr id="43" name="타원 42"/>
          <p:cNvSpPr/>
          <p:nvPr/>
        </p:nvSpPr>
        <p:spPr>
          <a:xfrm>
            <a:off x="4789322" y="3115058"/>
            <a:ext cx="502758" cy="494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b="1" dirty="0" smtClean="0"/>
          </a:p>
          <a:p>
            <a:pPr algn="ctr"/>
            <a:endParaRPr lang="en-US" altLang="ko-KR" sz="600" b="1" dirty="0"/>
          </a:p>
          <a:p>
            <a:pPr algn="ctr"/>
            <a:endParaRPr lang="en-US" altLang="ko-KR" sz="600" b="1" dirty="0" smtClean="0"/>
          </a:p>
          <a:p>
            <a:pPr algn="ctr"/>
            <a:r>
              <a:rPr lang="ko-KR" altLang="en-US" sz="600" b="1" dirty="0" smtClean="0"/>
              <a:t>하</a:t>
            </a:r>
            <a:r>
              <a:rPr lang="en-US" altLang="ko-KR" sz="600" b="1" dirty="0" smtClean="0"/>
              <a:t>U/W</a:t>
            </a:r>
            <a:endParaRPr lang="ko-KR" altLang="en-US" sz="600" b="1" dirty="0"/>
          </a:p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6203981" y="2897728"/>
            <a:ext cx="135174" cy="1328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139706" y="3054417"/>
            <a:ext cx="275186" cy="2705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7"/>
            <a:endCxn id="44" idx="3"/>
          </p:cNvCxnSpPr>
          <p:nvPr/>
        </p:nvCxnSpPr>
        <p:spPr>
          <a:xfrm>
            <a:off x="5218453" y="2529373"/>
            <a:ext cx="1005324" cy="481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3" idx="5"/>
            <a:endCxn id="45" idx="1"/>
          </p:cNvCxnSpPr>
          <p:nvPr/>
        </p:nvCxnSpPr>
        <p:spPr>
          <a:xfrm flipV="1">
            <a:off x="5218453" y="3094035"/>
            <a:ext cx="961553" cy="442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6008264" y="2988525"/>
            <a:ext cx="187099" cy="1014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 flipH="1" flipV="1">
            <a:off x="6004182" y="3047886"/>
            <a:ext cx="8163" cy="48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535479" y="3495667"/>
            <a:ext cx="13486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+mj-ea"/>
                <a:ea typeface="+mj-ea"/>
              </a:rPr>
              <a:t>Photochromic resin</a:t>
            </a:r>
          </a:p>
        </p:txBody>
      </p:sp>
    </p:spTree>
    <p:extLst>
      <p:ext uri="{BB962C8B-B14F-4D97-AF65-F5344CB8AC3E}">
        <p14:creationId xmlns:p14="http://schemas.microsoft.com/office/powerpoint/2010/main" val="55910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3.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연구 방법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27" y="948771"/>
            <a:ext cx="583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Photochromic Smart Glass</a:t>
            </a:r>
            <a:r>
              <a:rPr lang="ko-KR" altLang="en-US" sz="2000" b="1" dirty="0"/>
              <a:t>용 공정 기술 개발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755576" y="1459804"/>
            <a:ext cx="7632848" cy="4777507"/>
            <a:chOff x="1200358" y="1124744"/>
            <a:chExt cx="6627851" cy="4104456"/>
          </a:xfrm>
        </p:grpSpPr>
        <p:sp>
          <p:nvSpPr>
            <p:cNvPr id="68" name="위쪽 화살표 67"/>
            <p:cNvSpPr/>
            <p:nvPr/>
          </p:nvSpPr>
          <p:spPr>
            <a:xfrm>
              <a:off x="1574477" y="1628800"/>
              <a:ext cx="5907661" cy="795746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위쪽 화살표 68"/>
            <p:cNvSpPr/>
            <p:nvPr/>
          </p:nvSpPr>
          <p:spPr>
            <a:xfrm>
              <a:off x="4856973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위쪽 화살표 69"/>
            <p:cNvSpPr/>
            <p:nvPr/>
          </p:nvSpPr>
          <p:spPr>
            <a:xfrm>
              <a:off x="3168984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위쪽 화살표 70"/>
            <p:cNvSpPr/>
            <p:nvPr/>
          </p:nvSpPr>
          <p:spPr>
            <a:xfrm>
              <a:off x="6511822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위쪽 화살표 71"/>
            <p:cNvSpPr/>
            <p:nvPr/>
          </p:nvSpPr>
          <p:spPr>
            <a:xfrm>
              <a:off x="1480288" y="2456371"/>
              <a:ext cx="1012855" cy="2685201"/>
            </a:xfrm>
            <a:prstGeom prst="up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579536" y="1124744"/>
              <a:ext cx="1224000" cy="64807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916308" y="1124744"/>
              <a:ext cx="1224000" cy="64807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250552" y="1124744"/>
              <a:ext cx="1224000" cy="64807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588224" y="1124744"/>
              <a:ext cx="1224136" cy="64807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1218054" y="1124744"/>
              <a:ext cx="1224186" cy="648072"/>
              <a:chOff x="1218054" y="1124744"/>
              <a:chExt cx="1224186" cy="648072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365745" y="1269932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err="1" smtClean="0">
                    <a:solidFill>
                      <a:srgbClr val="FF0000"/>
                    </a:solidFill>
                    <a:latin typeface="+mj-ea"/>
                    <a:ea typeface="+mj-ea"/>
                  </a:rPr>
                  <a:t>변색전</a:t>
                </a:r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 투과율</a:t>
                </a:r>
                <a:endPara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en-US" altLang="ko-KR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85% </a:t>
                </a:r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이상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840916" y="1269932"/>
              <a:ext cx="686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변색 범위</a:t>
              </a:r>
              <a:endParaRPr lang="en-US" altLang="ko-KR" sz="9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40% 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이상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58140" y="1269932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자외선 투과율</a:t>
              </a:r>
              <a:endParaRPr lang="en-US" altLang="ko-KR" sz="9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이하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26187" y="1269932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변색 후 회복시간</a:t>
              </a:r>
              <a:endParaRPr lang="en-US" altLang="ko-KR" sz="9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5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분 이하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57089" y="1269932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두께 편차</a:t>
              </a:r>
              <a:endParaRPr lang="en-US" altLang="ko-KR" sz="9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2% 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이하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1218054" y="1958643"/>
              <a:ext cx="1553746" cy="648072"/>
              <a:chOff x="1218054" y="1124744"/>
              <a:chExt cx="1224186" cy="648072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401769" y="1240260"/>
                <a:ext cx="845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자외선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노광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공정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최적화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2898540" y="1958643"/>
              <a:ext cx="1553746" cy="648072"/>
              <a:chOff x="1218054" y="1124744"/>
              <a:chExt cx="1224186" cy="648072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405558" y="1240260"/>
                <a:ext cx="837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Curl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발생 최소화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공정기술 개발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4586528" y="1958643"/>
              <a:ext cx="1553746" cy="648072"/>
              <a:chOff x="1218054" y="1124744"/>
              <a:chExt cx="1224186" cy="648072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417555" y="1240260"/>
                <a:ext cx="813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두께편차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최소화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공정 기술 개발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258614" y="1958643"/>
              <a:ext cx="1553746" cy="648072"/>
              <a:chOff x="1218054" y="1124744"/>
              <a:chExt cx="1224186" cy="648072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417555" y="1240260"/>
                <a:ext cx="813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좌우방향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액넘침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방지 공정 개발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1200358" y="3071271"/>
              <a:ext cx="1574470" cy="648072"/>
              <a:chOff x="1204111" y="1124744"/>
              <a:chExt cx="1240514" cy="648072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204111" y="1319661"/>
                <a:ext cx="12405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최적 자외선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노광조건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도출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2898540" y="3071271"/>
              <a:ext cx="1553746" cy="648072"/>
              <a:chOff x="1218054" y="1124744"/>
              <a:chExt cx="1224186" cy="648072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256522" y="1319661"/>
                <a:ext cx="113568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권취후</a:t>
                </a:r>
                <a:r>
                  <a:rPr lang="ko-KR" altLang="en-US" sz="900" dirty="0">
                    <a:latin typeface="+mj-ea"/>
                    <a:ea typeface="+mj-ea"/>
                  </a:rPr>
                  <a:t> 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Aging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영향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586528" y="3071271"/>
              <a:ext cx="1553746" cy="648072"/>
              <a:chOff x="1218054" y="1124744"/>
              <a:chExt cx="1224186" cy="648072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249579" y="1304889"/>
                <a:ext cx="1149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최적화 온도 및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두께저어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공정 기술 확보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6228091" y="3071271"/>
              <a:ext cx="1600118" cy="648072"/>
              <a:chOff x="1194005" y="1124744"/>
              <a:chExt cx="1260722" cy="648072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194005" y="1304889"/>
                <a:ext cx="1260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좌우방향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Air Blowing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도입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검토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1218054" y="3830851"/>
              <a:ext cx="1553746" cy="648072"/>
              <a:chOff x="1218054" y="1124744"/>
              <a:chExt cx="1224186" cy="648072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295047" y="1287672"/>
                <a:ext cx="1058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물리적 특성 만족 범위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도출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2898540" y="3830851"/>
              <a:ext cx="1553746" cy="648072"/>
              <a:chOff x="1218054" y="1124744"/>
              <a:chExt cx="1224186" cy="64807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401769" y="1287672"/>
                <a:ext cx="845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권취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압력에 따른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영향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4586528" y="3830851"/>
              <a:ext cx="1553746" cy="648072"/>
              <a:chOff x="1218054" y="1124744"/>
              <a:chExt cx="1224186" cy="648072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279260" y="1287672"/>
                <a:ext cx="1090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두께 제어 유닛 효과 및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문제점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6258614" y="3830851"/>
              <a:ext cx="1553746" cy="648072"/>
              <a:chOff x="1218054" y="1124744"/>
              <a:chExt cx="1224186" cy="648072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33792" y="1287672"/>
                <a:ext cx="1181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액댐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설치 및 최적화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액댐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구조 도출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218054" y="4581128"/>
              <a:ext cx="1553746" cy="648072"/>
              <a:chOff x="1218054" y="1124744"/>
              <a:chExt cx="1224186" cy="648072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295047" y="1279758"/>
                <a:ext cx="1058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광학적 특성 만족 범위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도출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2896873" y="4581128"/>
              <a:ext cx="1555412" cy="648072"/>
              <a:chOff x="1216741" y="1124744"/>
              <a:chExt cx="1225499" cy="648072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16741" y="1294530"/>
                <a:ext cx="12152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Tension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에 따른 영향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4586528" y="4581128"/>
              <a:ext cx="1553746" cy="648072"/>
              <a:chOff x="1218054" y="1124744"/>
              <a:chExt cx="1224186" cy="648072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313989" y="1240260"/>
                <a:ext cx="1020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Material 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온도에 다른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영향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6258614" y="4581128"/>
              <a:ext cx="1553746" cy="648072"/>
              <a:chOff x="1218054" y="1124744"/>
              <a:chExt cx="1224186" cy="648072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295047" y="1294530"/>
                <a:ext cx="105864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좌우 </a:t>
                </a:r>
                <a:r>
                  <a:rPr lang="ko-KR" altLang="en-US" sz="900" dirty="0" err="1" smtClean="0">
                    <a:latin typeface="+mj-ea"/>
                    <a:ea typeface="+mj-ea"/>
                  </a:rPr>
                  <a:t>액넘침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현상 분석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+mj-ea"/>
                <a:ea typeface="+mj-ea"/>
              </a:rPr>
              <a:t>연구 개발 진행 내용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2133" y="1124744"/>
            <a:ext cx="82677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UV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자외선 </a:t>
            </a:r>
            <a:r>
              <a:rPr lang="ko-KR" altLang="en-US" sz="1100" dirty="0" err="1" smtClean="0">
                <a:latin typeface="+mn-ea"/>
                <a:sym typeface="Wingdings" panose="05000000000000000000" pitchFamily="2" charset="2"/>
              </a:rPr>
              <a:t>노광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 조건 최적화 공정 기술 개발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(UV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광량에 따른 변색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UV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레진 코팅 공정 기술 개발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코팅 두께 균일도 개선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)</a:t>
            </a:r>
            <a:endParaRPr lang="ko-KR" altLang="en-US" sz="11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836712"/>
            <a:ext cx="8879286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▶ 주요 개발 내용</a:t>
            </a:r>
            <a:endParaRPr lang="en-US" altLang="ko-KR" sz="1200" b="1" dirty="0" smtClean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23527" y="1772816"/>
            <a:ext cx="4032449" cy="320196"/>
          </a:xfrm>
          <a:prstGeom prst="roundRect">
            <a:avLst/>
          </a:prstGeom>
          <a:solidFill>
            <a:srgbClr val="6600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j-lt"/>
              </a:rPr>
              <a:t>UV </a:t>
            </a:r>
            <a:r>
              <a:rPr lang="ko-KR" altLang="en-US" sz="1050" b="1" dirty="0">
                <a:latin typeface="+mj-lt"/>
              </a:rPr>
              <a:t> </a:t>
            </a:r>
            <a:r>
              <a:rPr lang="ko-KR" altLang="en-US" sz="1050" b="1" dirty="0" smtClean="0">
                <a:latin typeface="+mj-lt"/>
              </a:rPr>
              <a:t>자외선 </a:t>
            </a:r>
            <a:r>
              <a:rPr lang="en-US" altLang="ko-KR" sz="1050" b="1" dirty="0" smtClean="0">
                <a:latin typeface="+mj-lt"/>
              </a:rPr>
              <a:t> </a:t>
            </a:r>
            <a:r>
              <a:rPr lang="ko-KR" altLang="en-US" sz="1050" b="1" dirty="0" err="1" smtClean="0">
                <a:latin typeface="+mj-lt"/>
              </a:rPr>
              <a:t>노광</a:t>
            </a:r>
            <a:r>
              <a:rPr lang="ko-KR" altLang="en-US" sz="1050" b="1" dirty="0" smtClean="0">
                <a:latin typeface="+mj-lt"/>
              </a:rPr>
              <a:t> 조건 최적화 공정 기술 개발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644008" y="1772816"/>
            <a:ext cx="4107259" cy="320196"/>
          </a:xfrm>
          <a:prstGeom prst="roundRect">
            <a:avLst/>
          </a:prstGeom>
          <a:solidFill>
            <a:srgbClr val="6600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j-lt"/>
              </a:rPr>
              <a:t>UV </a:t>
            </a:r>
            <a:r>
              <a:rPr lang="ko-KR" altLang="en-US" sz="1050" b="1" dirty="0" smtClean="0">
                <a:latin typeface="+mj-lt"/>
              </a:rPr>
              <a:t>레진 코팅 공정 기술 개발</a:t>
            </a:r>
            <a:endParaRPr lang="ko-KR" altLang="en-US" sz="1050" b="1" dirty="0">
              <a:latin typeface="+mj-lt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26291"/>
              </p:ext>
            </p:extLst>
          </p:nvPr>
        </p:nvGraphicFramePr>
        <p:xfrm>
          <a:off x="323527" y="2407097"/>
          <a:ext cx="4054393" cy="838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414341135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7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37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37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3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 Speed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UV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(BL Lamp)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UV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(BL Lamp)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UV</a:t>
                      </a:r>
                    </a:p>
                    <a:p>
                      <a:pPr algn="ctr" latinLnBrk="1"/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(Metal</a:t>
                      </a: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Lamp)</a:t>
                      </a:r>
                      <a:endParaRPr lang="ko-KR" altLang="en-US" sz="9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5m/min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140W * 2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140W * 4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등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100W * 1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5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UV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20mJ/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㎠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40mJ/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㎠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450mJ/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㎠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1911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251520" y="2060848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</a:t>
            </a:r>
            <a:r>
              <a:rPr lang="en-US" altLang="ko-KR" sz="1100" b="1" dirty="0" smtClean="0"/>
              <a:t>UV </a:t>
            </a:r>
            <a:r>
              <a:rPr lang="ko-KR" altLang="en-US" sz="1100" b="1" dirty="0" err="1" smtClean="0"/>
              <a:t>노광</a:t>
            </a:r>
            <a:r>
              <a:rPr lang="ko-KR" altLang="en-US" sz="1100" b="1" dirty="0" smtClean="0"/>
              <a:t> 공정 조건</a:t>
            </a:r>
            <a:endParaRPr lang="en-US" altLang="ko-KR" sz="1100" dirty="0" smtClean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86390" y="3284986"/>
            <a:ext cx="1340959" cy="981525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707" y="3284985"/>
            <a:ext cx="1340959" cy="98152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E42744D-16C4-45EB-9569-D1BD25A19D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66741" y="3105268"/>
            <a:ext cx="981526" cy="134095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6540" y="4247950"/>
            <a:ext cx="1160657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 smtClean="0">
                <a:latin typeface="+mj-ea"/>
                <a:ea typeface="+mj-ea"/>
              </a:rPr>
              <a:t>Bl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lamp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31782" y="4247950"/>
            <a:ext cx="1160657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err="1" smtClean="0">
                <a:latin typeface="+mj-ea"/>
                <a:ea typeface="+mj-ea"/>
              </a:rPr>
              <a:t>Bl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lamp 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32099" y="4247950"/>
            <a:ext cx="11606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latin typeface="+mj-ea"/>
                <a:ea typeface="+mj-ea"/>
              </a:rPr>
              <a:t>Metal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lamp 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572000" y="2060848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</a:t>
            </a:r>
            <a:r>
              <a:rPr lang="en-US" altLang="ko-KR" sz="1100" b="1" dirty="0" smtClean="0"/>
              <a:t>UV resin </a:t>
            </a:r>
            <a:r>
              <a:rPr lang="ko-KR" altLang="en-US" sz="1100" b="1" dirty="0" err="1" smtClean="0"/>
              <a:t>코팅두께</a:t>
            </a:r>
            <a:r>
              <a:rPr lang="ko-KR" altLang="en-US" sz="1100" b="1" dirty="0" smtClean="0"/>
              <a:t> 제어 공정 개발</a:t>
            </a:r>
            <a:endParaRPr lang="en-US" altLang="ko-KR" sz="1100" dirty="0" smtClean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44312" y="1911272"/>
            <a:ext cx="1085663" cy="219196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2287" y="2459852"/>
            <a:ext cx="2067441" cy="113217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691162" y="3592022"/>
            <a:ext cx="28331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j-ea"/>
                <a:ea typeface="+mj-ea"/>
              </a:rPr>
              <a:t>☞ </a:t>
            </a:r>
            <a:r>
              <a:rPr lang="ko-KR" altLang="en-US" sz="900" dirty="0" err="1" smtClean="0">
                <a:latin typeface="+mj-ea"/>
                <a:ea typeface="+mj-ea"/>
              </a:rPr>
              <a:t>코팅롤</a:t>
            </a:r>
            <a:r>
              <a:rPr lang="ko-KR" altLang="en-US" sz="900" dirty="0" smtClean="0">
                <a:latin typeface="+mj-ea"/>
                <a:ea typeface="+mj-ea"/>
              </a:rPr>
              <a:t> 표면 </a:t>
            </a:r>
            <a:r>
              <a:rPr lang="ko-KR" altLang="en-US" sz="900" dirty="0" err="1" smtClean="0">
                <a:latin typeface="+mj-ea"/>
                <a:ea typeface="+mj-ea"/>
              </a:rPr>
              <a:t>면취</a:t>
            </a:r>
            <a:r>
              <a:rPr lang="ko-KR" altLang="en-US" sz="900" dirty="0" smtClean="0">
                <a:latin typeface="+mj-ea"/>
                <a:ea typeface="+mj-ea"/>
              </a:rPr>
              <a:t> 공정으로 두께 균일도 상승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52320" y="3645024"/>
            <a:ext cx="10950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+mj-ea"/>
                <a:ea typeface="+mj-ea"/>
              </a:rPr>
              <a:t>균일도</a:t>
            </a:r>
            <a:r>
              <a:rPr lang="en-US" altLang="ko-KR" sz="900" dirty="0" smtClean="0">
                <a:latin typeface="+mj-ea"/>
                <a:ea typeface="+mj-ea"/>
              </a:rPr>
              <a:t>: 98% </a:t>
            </a:r>
            <a:r>
              <a:rPr lang="ko-KR" altLang="en-US" sz="900" dirty="0" smtClean="0">
                <a:latin typeface="+mj-ea"/>
                <a:ea typeface="+mj-ea"/>
              </a:rPr>
              <a:t>이상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72000" y="3861048"/>
            <a:ext cx="3603784" cy="31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필름 사행 제어를 위한 패스 각도 개선</a:t>
            </a:r>
            <a:endParaRPr lang="en-US" altLang="ko-KR" sz="1100" dirty="0" smtClean="0"/>
          </a:p>
        </p:txBody>
      </p:sp>
      <p:grpSp>
        <p:nvGrpSpPr>
          <p:cNvPr id="98" name="그룹 97"/>
          <p:cNvGrpSpPr/>
          <p:nvPr/>
        </p:nvGrpSpPr>
        <p:grpSpPr>
          <a:xfrm>
            <a:off x="4816183" y="4161130"/>
            <a:ext cx="1941919" cy="1269381"/>
            <a:chOff x="2339752" y="1057593"/>
            <a:chExt cx="2673177" cy="1795343"/>
          </a:xfrm>
        </p:grpSpPr>
        <p:grpSp>
          <p:nvGrpSpPr>
            <p:cNvPr id="99" name="그룹 98"/>
            <p:cNvGrpSpPr/>
            <p:nvPr/>
          </p:nvGrpSpPr>
          <p:grpSpPr>
            <a:xfrm>
              <a:off x="2339752" y="1057593"/>
              <a:ext cx="2673177" cy="1795343"/>
              <a:chOff x="1768082" y="1037141"/>
              <a:chExt cx="3244847" cy="2247843"/>
            </a:xfrm>
          </p:grpSpPr>
          <p:sp>
            <p:nvSpPr>
              <p:cNvPr id="102" name="타원 101"/>
              <p:cNvSpPr/>
              <p:nvPr/>
            </p:nvSpPr>
            <p:spPr>
              <a:xfrm>
                <a:off x="2195736" y="1460407"/>
                <a:ext cx="1008112" cy="1032489"/>
              </a:xfrm>
              <a:prstGeom prst="ellipse">
                <a:avLst/>
              </a:prstGeom>
              <a:noFill/>
              <a:ln w="349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 smtClean="0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4004817" y="1460407"/>
                <a:ext cx="1008112" cy="1032489"/>
              </a:xfrm>
              <a:prstGeom prst="ellipse">
                <a:avLst/>
              </a:prstGeom>
              <a:noFill/>
              <a:ln w="349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 smtClean="0"/>
                  <a:t>상</a:t>
                </a:r>
                <a:endParaRPr lang="en-US" altLang="ko-KR" sz="600" b="1" dirty="0" smtClean="0"/>
              </a:p>
              <a:p>
                <a:pPr algn="ctr"/>
                <a:r>
                  <a:rPr lang="en-US" altLang="ko-KR" sz="600" b="1" dirty="0" smtClean="0"/>
                  <a:t>U/W</a:t>
                </a:r>
                <a:endParaRPr lang="ko-KR" altLang="en-US" sz="600" b="1" dirty="0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841351" y="2673473"/>
                <a:ext cx="288031" cy="288032"/>
              </a:xfrm>
              <a:prstGeom prst="ellipse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2195736" y="2521389"/>
                <a:ext cx="288032" cy="288032"/>
              </a:xfrm>
              <a:prstGeom prst="ellipse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화살표 연결선 105"/>
              <p:cNvCxnSpPr>
                <a:stCxn id="102" idx="3"/>
              </p:cNvCxnSpPr>
              <p:nvPr/>
            </p:nvCxnSpPr>
            <p:spPr>
              <a:xfrm>
                <a:off x="2343371" y="2341692"/>
                <a:ext cx="228970" cy="45082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1768082" y="2781277"/>
                <a:ext cx="746675" cy="391185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오른쪽 화살표 107"/>
              <p:cNvSpPr/>
              <p:nvPr/>
            </p:nvSpPr>
            <p:spPr>
              <a:xfrm>
                <a:off x="3347864" y="1795965"/>
                <a:ext cx="504056" cy="36137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3646177" y="2665405"/>
                <a:ext cx="288031" cy="288032"/>
              </a:xfrm>
              <a:prstGeom prst="ellipse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4080075" y="2521389"/>
                <a:ext cx="288031" cy="288032"/>
              </a:xfrm>
              <a:prstGeom prst="ellipse">
                <a:avLst/>
              </a:prstGeom>
              <a:solidFill>
                <a:srgbClr val="9933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 flipH="1">
                <a:off x="3452191" y="2953437"/>
                <a:ext cx="505349" cy="331547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/>
              <p:cNvCxnSpPr/>
              <p:nvPr/>
            </p:nvCxnSpPr>
            <p:spPr>
              <a:xfrm flipH="1">
                <a:off x="4012416" y="2157337"/>
                <a:ext cx="15839" cy="819532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2691901" y="1037141"/>
                <a:ext cx="1864797" cy="381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필름 패스 각도 변경</a:t>
                </a:r>
                <a:endParaRPr lang="ko-KR" altLang="en-US" sz="8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0" name="타원 99"/>
            <p:cNvSpPr/>
            <p:nvPr/>
          </p:nvSpPr>
          <p:spPr>
            <a:xfrm>
              <a:off x="3012836" y="1707212"/>
              <a:ext cx="201529" cy="201529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4496911" y="1707211"/>
              <a:ext cx="201529" cy="201529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25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Photochromic Smart glass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시제품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10" name="그림 9" descr="KakaoTalk_20180820_11350804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2490" y="4643246"/>
            <a:ext cx="1356953" cy="11948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3589" y="2653830"/>
            <a:ext cx="2592288" cy="313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Smart Glass Forming LENS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16915" y="2653830"/>
            <a:ext cx="2586259" cy="313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Smart Sun Glass &amp; Goggle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4213" y="2653830"/>
            <a:ext cx="2586259" cy="313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Smart Bike Goggle</a:t>
            </a: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88" y="3020062"/>
            <a:ext cx="1224000" cy="1587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909" y="3020061"/>
            <a:ext cx="1224000" cy="1586297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524355" y="3686466"/>
            <a:ext cx="287979" cy="32352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6237" y="3020062"/>
            <a:ext cx="1231032" cy="21103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0449" y="3016545"/>
            <a:ext cx="1296056" cy="20668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76548" y="635005"/>
            <a:ext cx="1226370" cy="2519714"/>
          </a:xfrm>
          <a:prstGeom prst="rect">
            <a:avLst/>
          </a:prstGeom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5132416" y="642154"/>
            <a:ext cx="1227600" cy="252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93589" y="908720"/>
            <a:ext cx="2592288" cy="313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</a:rPr>
              <a:t>Roll type </a:t>
            </a:r>
            <a:r>
              <a:rPr lang="ko-KR" altLang="en-US" sz="1000" b="1" dirty="0">
                <a:solidFill>
                  <a:schemeClr val="tx1"/>
                </a:solidFill>
                <a:latin typeface="+mj-ea"/>
              </a:rPr>
              <a:t>제작품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450072" y="908720"/>
            <a:ext cx="2592288" cy="313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j-ea"/>
              </a:rPr>
              <a:t>Sheet type </a:t>
            </a:r>
            <a:r>
              <a:rPr lang="ko-KR" altLang="en-US" sz="1000" b="1" dirty="0">
                <a:solidFill>
                  <a:schemeClr val="tx1"/>
                </a:solidFill>
                <a:latin typeface="+mj-ea"/>
              </a:rPr>
              <a:t>제작품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3619619" y="1663439"/>
            <a:ext cx="287979" cy="32352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73231" y="3016545"/>
            <a:ext cx="1224000" cy="15876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945" y="4651799"/>
            <a:ext cx="2088232" cy="1081487"/>
          </a:xfrm>
          <a:prstGeom prst="rect">
            <a:avLst/>
          </a:prstGeom>
        </p:spPr>
      </p:pic>
      <p:pic>
        <p:nvPicPr>
          <p:cNvPr id="33" name="그림 32"/>
          <p:cNvPicPr>
            <a:picLocks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601" b="30050"/>
          <a:stretch/>
        </p:blipFill>
        <p:spPr>
          <a:xfrm>
            <a:off x="3316915" y="3019409"/>
            <a:ext cx="1224000" cy="1587600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450072" y="3626810"/>
            <a:ext cx="287979" cy="32352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669" y="5864043"/>
            <a:ext cx="2088232" cy="97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8" y="5805264"/>
            <a:ext cx="1296144" cy="103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872" y="5818328"/>
            <a:ext cx="1050442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743" y="5805264"/>
            <a:ext cx="1003954" cy="1003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오른쪽 화살표 40"/>
          <p:cNvSpPr/>
          <p:nvPr/>
        </p:nvSpPr>
        <p:spPr>
          <a:xfrm>
            <a:off x="7668344" y="1663439"/>
            <a:ext cx="287979" cy="32352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시제품 </a:t>
            </a:r>
            <a:r>
              <a:rPr lang="ko-KR" altLang="en-US" sz="3200" b="1" dirty="0" err="1" smtClean="0">
                <a:solidFill>
                  <a:schemeClr val="tx2"/>
                </a:solidFill>
                <a:latin typeface="+mj-ea"/>
                <a:ea typeface="+mj-ea"/>
              </a:rPr>
              <a:t>광변색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 효과 수준 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저압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UV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통과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5" name="광변색 동영상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927" y="909787"/>
            <a:ext cx="8520545" cy="54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16632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시제품 </a:t>
            </a:r>
            <a:r>
              <a:rPr lang="ko-KR" altLang="en-US" sz="3200" b="1" dirty="0" err="1" smtClean="0">
                <a:solidFill>
                  <a:schemeClr val="tx2"/>
                </a:solidFill>
                <a:latin typeface="+mj-ea"/>
                <a:ea typeface="+mj-ea"/>
              </a:rPr>
              <a:t>광변색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 효과 수준 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고압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UV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통과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6" name="광변색 동영상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927" y="932302"/>
            <a:ext cx="8520545" cy="54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연구의 의의 및 고찰</a:t>
            </a:r>
            <a:endParaRPr lang="ko-KR" altLang="en-US" sz="1400" i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연구의 의의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친환경 공정을 적용한 제품 제작이 가능하여 환경오염을 줄일 수 있음</a:t>
            </a: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소비자가 실내외 안경이나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고글을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착용시 교체 착용의 번거로움을 해소</a:t>
            </a: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자외선 차단을 통한 안구 질환 예방 효과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시제품을 바탕으로 영업을 전개하여 사업화에 노력 예정</a:t>
            </a: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연구의 한계점 및 추가 연구 계획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핵심 소재인 </a:t>
            </a:r>
            <a:r>
              <a:rPr lang="ko-KR" altLang="en-US" sz="1600" dirty="0" err="1">
                <a:solidFill>
                  <a:srgbClr val="0000FF"/>
                </a:solidFill>
                <a:latin typeface="+mj-ea"/>
                <a:ea typeface="+mj-ea"/>
              </a:rPr>
              <a:t>광반응성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 다이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(Photochromic Dye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가 수급이 용이 하지 않음</a:t>
            </a:r>
            <a:endParaRPr lang="en-US" altLang="ko-KR" sz="16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  - 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변색 후 회복 시간을 현재 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분이나 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ko-KR" altLang="en-US" sz="1600" dirty="0" err="1" smtClean="0">
                <a:solidFill>
                  <a:srgbClr val="0000FF"/>
                </a:solidFill>
                <a:latin typeface="+mj-ea"/>
                <a:ea typeface="+mj-ea"/>
              </a:rPr>
              <a:t>분이내로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 단축 </a:t>
            </a:r>
            <a:r>
              <a:rPr lang="ko-KR" altLang="en-US" sz="1600" dirty="0" err="1" smtClean="0">
                <a:solidFill>
                  <a:srgbClr val="0000FF"/>
                </a:solidFill>
                <a:latin typeface="+mj-ea"/>
                <a:ea typeface="+mj-ea"/>
              </a:rPr>
              <a:t>시킬수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 있도록 소재 개발 예정 </a:t>
            </a:r>
            <a:endParaRPr lang="en-US" altLang="ko-KR" sz="1600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36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및 요약</a:t>
            </a:r>
            <a:endParaRPr lang="ko-KR" altLang="en-US" sz="1400" i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j-ea"/>
                <a:ea typeface="+mj-ea"/>
              </a:rPr>
              <a:t>  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친환경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Photochromic UV Resin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개발 및 </a:t>
            </a:r>
            <a:r>
              <a:rPr lang="ko-KR" altLang="en-US" sz="1600" dirty="0" err="1" smtClean="0">
                <a:solidFill>
                  <a:srgbClr val="0000FF"/>
                </a:solidFill>
                <a:latin typeface="+mj-ea"/>
                <a:ea typeface="+mj-ea"/>
              </a:rPr>
              <a:t>증량평가를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통한 </a:t>
            </a:r>
            <a:r>
              <a:rPr lang="ko-KR" altLang="en-US" sz="1600" dirty="0" err="1">
                <a:solidFill>
                  <a:srgbClr val="0000FF"/>
                </a:solidFill>
                <a:latin typeface="+mj-ea"/>
                <a:ea typeface="+mj-ea"/>
              </a:rPr>
              <a:t>양산성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 확보 완료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  - Photochromic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Smart Glass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제작을 위한 설비 유닛 개발 완료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- Photochromic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Smart Glass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제작을 위한 공정 기술 개발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solidFill>
                  <a:srgbClr val="0000FF"/>
                </a:solidFill>
                <a:latin typeface="+mj-ea"/>
                <a:ea typeface="+mj-ea"/>
              </a:rPr>
              <a:t>양산성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 확보 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완료</a:t>
            </a:r>
            <a:endParaRPr lang="ko-KR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60805" y="16619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77167608" descr="EMB00001b7465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05" y="2119151"/>
            <a:ext cx="5989638" cy="1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147" y="4941168"/>
            <a:ext cx="2413447" cy="117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727" y="4005064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7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694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연구 개요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6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n-ea"/>
              </a:rPr>
              <a:t>연구 </a:t>
            </a:r>
            <a:r>
              <a:rPr lang="ko-KR" altLang="en-US" sz="2000" b="1" dirty="0" smtClean="0">
                <a:latin typeface="+mn-ea"/>
              </a:rPr>
              <a:t>목표</a:t>
            </a:r>
            <a:endParaRPr lang="en-US" altLang="ko-KR" sz="2000" b="1" dirty="0">
              <a:latin typeface="+mn-ea"/>
            </a:endParaRPr>
          </a:p>
          <a:p>
            <a:pPr fontAlgn="base"/>
            <a:r>
              <a:rPr lang="en-US" altLang="ko-KR" sz="1600" i="1" dirty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1. Solvent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Free </a:t>
            </a:r>
            <a:r>
              <a:rPr lang="ko-KR" altLang="en-US" sz="1600" dirty="0" err="1">
                <a:solidFill>
                  <a:srgbClr val="0000FF"/>
                </a:solidFill>
                <a:latin typeface="+mj-ea"/>
                <a:ea typeface="+mj-ea"/>
              </a:rPr>
              <a:t>광반응성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Material 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개발</a:t>
            </a:r>
            <a:endParaRPr lang="en-US" altLang="ko-KR" sz="1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base"/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     2. </a:t>
            </a:r>
            <a:r>
              <a:rPr lang="ko-KR" altLang="en-US" sz="1600" dirty="0" err="1" smtClean="0">
                <a:solidFill>
                  <a:srgbClr val="0000FF"/>
                </a:solidFill>
                <a:latin typeface="+mj-ea"/>
                <a:ea typeface="+mj-ea"/>
              </a:rPr>
              <a:t>광반응성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Smart Glass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용 핵심 설비 유닛 개발 </a:t>
            </a:r>
            <a:endParaRPr lang="en-US" altLang="ko-KR" sz="16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     </a:t>
            </a:r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3. </a:t>
            </a:r>
            <a:r>
              <a:rPr lang="ko-KR" altLang="en-US" sz="1600" dirty="0" err="1" smtClean="0">
                <a:solidFill>
                  <a:srgbClr val="0000FF"/>
                </a:solidFill>
                <a:latin typeface="+mj-ea"/>
                <a:ea typeface="+mj-ea"/>
              </a:rPr>
              <a:t>광반응성</a:t>
            </a:r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Smart Glass </a:t>
            </a:r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용 핵심 공정 기술 개발 </a:t>
            </a:r>
            <a:endParaRPr lang="en-US" altLang="ko-KR" sz="1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ts val="2300"/>
              </a:lnSpc>
            </a:pPr>
            <a:endParaRPr lang="en-US" altLang="ko-KR" sz="1600" dirty="0" smtClean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latin typeface="+mn-ea"/>
              </a:rPr>
              <a:t>핵심 기여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  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1.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환경 이슈로 인한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Non solvent type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소재 개발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  2.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기존 공정 설비 길이는 약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30m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이나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개발설비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10m :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독창적 제조 공정 개발</a:t>
            </a: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   3.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현재 제조 설비 약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25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억원이</a:t>
            </a:r>
            <a:r>
              <a:rPr lang="ko-KR" altLang="en-US" sz="1600" dirty="0">
                <a:solidFill>
                  <a:srgbClr val="0000FF"/>
                </a:solidFill>
                <a:latin typeface="+mn-ea"/>
              </a:rPr>
              <a:t>나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개발 설비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8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억원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: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약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60%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비용 절감 효과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600" i="1" dirty="0">
              <a:latin typeface="+mn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57163" y="569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2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연구 배경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latin typeface="+mj-ea"/>
                <a:ea typeface="+mj-ea"/>
              </a:rPr>
              <a:t>분야 소개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  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rgbClr val="0000FF"/>
                </a:solidFill>
                <a:latin typeface="+mn-ea"/>
              </a:rPr>
              <a:t>야외활동이 빈번해짐에 따라 자외선의 유해성 차단할 수 있는 기능성 제품 수요 증가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   - </a:t>
            </a:r>
            <a:r>
              <a:rPr lang="ko-KR" altLang="en-US" sz="1600" dirty="0">
                <a:solidFill>
                  <a:srgbClr val="0000FF"/>
                </a:solidFill>
                <a:latin typeface="+mn-ea"/>
              </a:rPr>
              <a:t>친환경 제조공정에 대한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Issue </a:t>
            </a:r>
            <a:r>
              <a:rPr lang="ko-KR" altLang="en-US" sz="1600" dirty="0">
                <a:solidFill>
                  <a:srgbClr val="0000FF"/>
                </a:solidFill>
                <a:latin typeface="+mn-ea"/>
              </a:rPr>
              <a:t>증가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   - </a:t>
            </a:r>
            <a:r>
              <a:rPr lang="ko-KR" altLang="en-US" sz="1600" dirty="0">
                <a:solidFill>
                  <a:srgbClr val="0000FF"/>
                </a:solidFill>
                <a:latin typeface="+mn-ea"/>
              </a:rPr>
              <a:t>스마트 글라스 시장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확대</a:t>
            </a: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j-ea"/>
              </a:rPr>
              <a:t>연구 </a:t>
            </a:r>
            <a:r>
              <a:rPr lang="ko-KR" altLang="en-US" sz="2000" b="1" dirty="0" smtClean="0">
                <a:latin typeface="+mj-ea"/>
              </a:rPr>
              <a:t>목표 관련 사진</a:t>
            </a:r>
            <a:endParaRPr lang="en-US" altLang="ko-KR" sz="2000" b="1" dirty="0" smtClean="0">
              <a:latin typeface="+mj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j-ea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실내에 있을 때는 투명한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안경이였다가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자외선이 있는 실외에서는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광반응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변색이 되여</a:t>
            </a:r>
            <a:endParaRPr lang="en-US" altLang="ko-KR" sz="16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</a:rPr>
              <a:t>     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썬글라스로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이용 가능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10" name="_x222841880" descr="EMB000012cc70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46364"/>
            <a:ext cx="2859088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2842040" descr="EMB000012cc70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17" y="5120183"/>
            <a:ext cx="1789113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2255" y="3758845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964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+mj-ea"/>
                <a:ea typeface="+mj-ea"/>
              </a:rPr>
              <a:t>연구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3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평가지표</a:t>
            </a:r>
            <a:endParaRPr lang="en-US" altLang="ko-KR" sz="2000" b="1" dirty="0"/>
          </a:p>
          <a:p>
            <a:pPr marL="342900" indent="-342900">
              <a:lnSpc>
                <a:spcPts val="2300"/>
              </a:lnSpc>
              <a:buFont typeface="Wingdings" panose="05000000000000000000" pitchFamily="2" charset="2"/>
              <a:buChar char="Ø"/>
            </a:pPr>
            <a:endParaRPr lang="en-US" altLang="ko-KR" sz="2000" b="1" dirty="0"/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</a:rPr>
              <a:t>  </a:t>
            </a:r>
            <a:r>
              <a:rPr lang="en-US" altLang="ko-KR" sz="1600" i="1" dirty="0" smtClean="0">
                <a:solidFill>
                  <a:srgbClr val="0000FF"/>
                </a:solidFill>
              </a:rPr>
              <a:t>   </a:t>
            </a:r>
            <a:r>
              <a:rPr lang="en-US" altLang="ko-KR" sz="160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dirty="0" smtClean="0">
                <a:solidFill>
                  <a:srgbClr val="0000FF"/>
                </a:solidFill>
              </a:rPr>
              <a:t>시제품 제작 완료 후 </a:t>
            </a:r>
            <a:r>
              <a:rPr lang="en-US" altLang="ko-KR" sz="1600" dirty="0" smtClean="0">
                <a:solidFill>
                  <a:srgbClr val="0000FF"/>
                </a:solidFill>
              </a:rPr>
              <a:t>8</a:t>
            </a:r>
            <a:r>
              <a:rPr lang="ko-KR" altLang="en-US" sz="1600" dirty="0" smtClean="0">
                <a:solidFill>
                  <a:srgbClr val="0000FF"/>
                </a:solidFill>
              </a:rPr>
              <a:t>가지 항목 외부공인기관 측정 완료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0CBA52F6-DF92-4A80-9D63-7DEEBC8D2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918381"/>
              </p:ext>
            </p:extLst>
          </p:nvPr>
        </p:nvGraphicFramePr>
        <p:xfrm>
          <a:off x="560627" y="1988840"/>
          <a:ext cx="7734160" cy="3689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2670">
                  <a:extLst>
                    <a:ext uri="{9D8B030D-6E8A-4147-A177-3AD203B41FA5}">
                      <a16:colId xmlns:a16="http://schemas.microsoft.com/office/drawing/2014/main" val="2728999358"/>
                    </a:ext>
                  </a:extLst>
                </a:gridCol>
                <a:gridCol w="1458494">
                  <a:extLst>
                    <a:ext uri="{9D8B030D-6E8A-4147-A177-3AD203B41FA5}">
                      <a16:colId xmlns:a16="http://schemas.microsoft.com/office/drawing/2014/main" val="1763408960"/>
                    </a:ext>
                  </a:extLst>
                </a:gridCol>
                <a:gridCol w="1016113">
                  <a:extLst>
                    <a:ext uri="{9D8B030D-6E8A-4147-A177-3AD203B41FA5}">
                      <a16:colId xmlns:a16="http://schemas.microsoft.com/office/drawing/2014/main" val="3155466456"/>
                    </a:ext>
                  </a:extLst>
                </a:gridCol>
                <a:gridCol w="639001">
                  <a:extLst>
                    <a:ext uri="{9D8B030D-6E8A-4147-A177-3AD203B41FA5}">
                      <a16:colId xmlns:a16="http://schemas.microsoft.com/office/drawing/2014/main" val="1990180148"/>
                    </a:ext>
                  </a:extLst>
                </a:gridCol>
                <a:gridCol w="939101">
                  <a:extLst>
                    <a:ext uri="{9D8B030D-6E8A-4147-A177-3AD203B41FA5}">
                      <a16:colId xmlns:a16="http://schemas.microsoft.com/office/drawing/2014/main" val="2668983332"/>
                    </a:ext>
                  </a:extLst>
                </a:gridCol>
                <a:gridCol w="688316">
                  <a:extLst>
                    <a:ext uri="{9D8B030D-6E8A-4147-A177-3AD203B41FA5}">
                      <a16:colId xmlns:a16="http://schemas.microsoft.com/office/drawing/2014/main" val="1610619955"/>
                    </a:ext>
                  </a:extLst>
                </a:gridCol>
                <a:gridCol w="407289">
                  <a:extLst>
                    <a:ext uri="{9D8B030D-6E8A-4147-A177-3AD203B41FA5}">
                      <a16:colId xmlns:a16="http://schemas.microsoft.com/office/drawing/2014/main" val="331343075"/>
                    </a:ext>
                  </a:extLst>
                </a:gridCol>
                <a:gridCol w="2243176">
                  <a:extLst>
                    <a:ext uri="{9D8B030D-6E8A-4147-A177-3AD203B41FA5}">
                      <a16:colId xmlns:a16="http://schemas.microsoft.com/office/drawing/2014/main" val="1472376463"/>
                    </a:ext>
                  </a:extLst>
                </a:gridCol>
              </a:tblGrid>
              <a:tr h="50405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j-ea"/>
                          <a:ea typeface="+mj-ea"/>
                        </a:rPr>
                        <a:t>평가 항목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주요성능</a:t>
                      </a:r>
                      <a:r>
                        <a:rPr lang="en-US" altLang="ko-KR" sz="1100" kern="0" spc="0" dirty="0" smtClean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j-ea"/>
                          <a:ea typeface="+mj-ea"/>
                        </a:rPr>
                        <a:t>전체 항목에서 </a:t>
                      </a:r>
                      <a:endParaRPr lang="en-US" altLang="ko-KR" sz="110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차지하는 비중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현재기술</a:t>
                      </a:r>
                      <a:endParaRPr lang="en-US" altLang="ko-KR" sz="110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수준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연구개발</a:t>
                      </a:r>
                      <a:endParaRPr lang="en-US" altLang="ko-KR" sz="110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목표치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effectLst/>
                          <a:latin typeface="+mj-ea"/>
                          <a:ea typeface="+mj-ea"/>
                        </a:rPr>
                        <a:t>개발 결과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판정</a:t>
                      </a:r>
                      <a:endParaRPr lang="ko-KR" altLang="en-US" sz="1100" b="1" kern="0" spc="0" dirty="0" smtClean="0">
                        <a:solidFill>
                          <a:srgbClr val="0000FF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  <a:latin typeface="+mj-ea"/>
                          <a:ea typeface="+mj-ea"/>
                        </a:rPr>
                        <a:t>평가방법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20297"/>
                  </a:ext>
                </a:extLst>
              </a:tr>
              <a:tr h="45243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kern="0" spc="0" dirty="0" smtClean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ko-KR" altLang="en-US" sz="1000" b="1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  <a:latin typeface="+mj-ea"/>
                          <a:ea typeface="+mj-ea"/>
                        </a:rPr>
                        <a:t>변색전투과율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20%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85%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88.8%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PASS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외부공인기관의뢰 </a:t>
                      </a:r>
                      <a:endParaRPr lang="en-US" altLang="ko-KR" sz="1000" b="1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충남</a:t>
                      </a: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TP)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540208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ko-KR" altLang="en-US" sz="1000" b="1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effectLst/>
                          <a:latin typeface="+mj-ea"/>
                          <a:ea typeface="+mj-ea"/>
                        </a:rPr>
                        <a:t>변색범위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20%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20%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40%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45.3%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외부공인기관의뢰</a:t>
                      </a:r>
                      <a:endParaRPr lang="en-US" altLang="ko-KR" sz="1000" b="1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충남</a:t>
                      </a: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TP)</a:t>
                      </a:r>
                      <a:endParaRPr lang="ko-KR" altLang="en-US" sz="1000" b="1" i="1" kern="0" spc="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61863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ko-KR" altLang="en-US" sz="1000" b="1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  <a:latin typeface="+mj-ea"/>
                          <a:ea typeface="+mj-ea"/>
                        </a:rPr>
                        <a:t>자외선투과율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25%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이하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0.63%</a:t>
                      </a:r>
                      <a:endParaRPr lang="ko-KR" altLang="en-US" sz="1000" b="1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외부공인기관의뢰</a:t>
                      </a:r>
                      <a:endParaRPr lang="en-US" altLang="ko-KR" sz="1000" b="1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충남</a:t>
                      </a: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TP)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698319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altLang="en-US" sz="1000" b="0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  <a:latin typeface="+mj-ea"/>
                          <a:ea typeface="+mj-ea"/>
                        </a:rPr>
                        <a:t>변색후</a:t>
                      </a:r>
                      <a:r>
                        <a:rPr lang="ko-KR" altLang="en-US" sz="1000" kern="0" spc="0" dirty="0">
                          <a:effectLst/>
                          <a:latin typeface="+mj-ea"/>
                          <a:ea typeface="+mj-ea"/>
                        </a:rPr>
                        <a:t> 회복 시간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분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000" kern="0" spc="0" dirty="0" err="1" smtClean="0">
                          <a:effectLst/>
                          <a:latin typeface="+mj-ea"/>
                          <a:ea typeface="+mj-ea"/>
                        </a:rPr>
                        <a:t>분이하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000" b="0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분</a:t>
                      </a:r>
                      <a:endParaRPr lang="ko-KR" altLang="en-US" sz="1000" b="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외부공인기관의뢰</a:t>
                      </a:r>
                      <a:endParaRPr lang="en-US" altLang="ko-KR" sz="100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충남</a:t>
                      </a: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TP)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75475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ko-KR" altLang="en-US" sz="1000" b="0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  <a:latin typeface="+mj-ea"/>
                          <a:ea typeface="+mj-ea"/>
                        </a:rPr>
                        <a:t>두께편차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2%</a:t>
                      </a: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이하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0.4%</a:t>
                      </a:r>
                      <a:endParaRPr lang="ko-KR" altLang="en-US" sz="1000" b="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외부공인기관의뢰</a:t>
                      </a:r>
                      <a:endParaRPr lang="en-US" altLang="ko-KR" sz="100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(FITI </a:t>
                      </a: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시험연구원</a:t>
                      </a: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118037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ko-KR" altLang="en-US" sz="1000" b="0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  <a:latin typeface="+mj-ea"/>
                          <a:ea typeface="+mj-ea"/>
                        </a:rPr>
                        <a:t>QUV </a:t>
                      </a:r>
                      <a:r>
                        <a:rPr lang="ko-KR" altLang="en-US" sz="1000" kern="0" spc="0" dirty="0" err="1">
                          <a:effectLst/>
                          <a:latin typeface="+mj-ea"/>
                          <a:ea typeface="+mj-ea"/>
                        </a:rPr>
                        <a:t>신뢰성후</a:t>
                      </a:r>
                      <a:r>
                        <a:rPr lang="ko-KR" altLang="en-US" sz="1000" kern="0" spc="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err="1">
                          <a:effectLst/>
                          <a:latin typeface="+mj-ea"/>
                          <a:ea typeface="+mj-ea"/>
                        </a:rPr>
                        <a:t>변색범위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  <a:latin typeface="+mj-ea"/>
                          <a:ea typeface="+mj-ea"/>
                        </a:rPr>
                        <a:t>30%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31%</a:t>
                      </a:r>
                      <a:endParaRPr lang="en-US" sz="1000" b="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외부공인기관의뢰</a:t>
                      </a:r>
                      <a:endParaRPr lang="en-US" altLang="ko-KR" sz="100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kern="0" spc="0" dirty="0" smtClean="0">
                          <a:effectLst/>
                          <a:latin typeface="+mj-ea"/>
                          <a:ea typeface="+mj-ea"/>
                        </a:rPr>
                        <a:t>충남</a:t>
                      </a:r>
                      <a:r>
                        <a:rPr lang="en-US" altLang="ko-KR" sz="1000" kern="0" spc="0" dirty="0" smtClean="0">
                          <a:effectLst/>
                          <a:latin typeface="+mj-ea"/>
                          <a:ea typeface="+mj-ea"/>
                        </a:rPr>
                        <a:t>TP)</a:t>
                      </a:r>
                      <a:endParaRPr lang="ko-KR" altLang="en-US" sz="1000" b="1" i="1" kern="0" spc="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09832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ko-KR" altLang="en-US" sz="1000" b="0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effectLst/>
                          <a:latin typeface="+mj-ea"/>
                          <a:ea typeface="+mj-ea"/>
                        </a:rPr>
                        <a:t>변색 균일도</a:t>
                      </a:r>
                      <a:endParaRPr lang="ko-KR" altLang="en-US" sz="1000" b="0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en-US" sz="1000" b="0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 smtClean="0">
                          <a:effectLst/>
                          <a:latin typeface="+mj-ea"/>
                          <a:ea typeface="+mj-ea"/>
                        </a:rPr>
                        <a:t>15%</a:t>
                      </a:r>
                      <a:endParaRPr lang="en-US" sz="1000" b="0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 smtClean="0">
                          <a:effectLst/>
                          <a:latin typeface="+mj-ea"/>
                          <a:ea typeface="+mj-ea"/>
                        </a:rPr>
                        <a:t>10%</a:t>
                      </a:r>
                      <a:r>
                        <a:rPr lang="ko-KR" altLang="en-US" sz="1000" b="0" kern="0" spc="0" dirty="0" smtClean="0">
                          <a:effectLst/>
                          <a:latin typeface="+mj-ea"/>
                          <a:ea typeface="+mj-ea"/>
                        </a:rPr>
                        <a:t>이하</a:t>
                      </a:r>
                      <a:endParaRPr lang="ko-KR" altLang="en-US" sz="1000" b="0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3.4%</a:t>
                      </a:r>
                      <a:endParaRPr lang="ko-KR" altLang="en-US" sz="1000" b="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smtClean="0">
                          <a:effectLst/>
                          <a:latin typeface="+mj-ea"/>
                          <a:ea typeface="+mj-ea"/>
                        </a:rPr>
                        <a:t>외부공인기관의뢰</a:t>
                      </a:r>
                      <a:endParaRPr lang="en-US" altLang="ko-KR" sz="1000" b="0" kern="0" spc="0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0" kern="0" spc="0" dirty="0" smtClean="0">
                          <a:effectLst/>
                          <a:latin typeface="+mj-ea"/>
                          <a:ea typeface="+mj-ea"/>
                        </a:rPr>
                        <a:t>충남</a:t>
                      </a:r>
                      <a:r>
                        <a:rPr lang="en-US" altLang="ko-KR" sz="1000" b="0" kern="0" spc="0" dirty="0" smtClean="0">
                          <a:effectLst/>
                          <a:latin typeface="+mj-ea"/>
                          <a:ea typeface="+mj-ea"/>
                        </a:rPr>
                        <a:t>TP)</a:t>
                      </a:r>
                      <a:endParaRPr lang="ko-KR" altLang="en-US" sz="1000" b="0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39968"/>
                  </a:ext>
                </a:extLst>
              </a:tr>
              <a:tr h="390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1000" b="1" i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TVOC 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총 휘발성 유기화합물</a:t>
                      </a:r>
                      <a:r>
                        <a:rPr lang="en-US" altLang="ko-KR" sz="1000" b="1" kern="0" spc="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10%</a:t>
                      </a:r>
                      <a:endParaRPr lang="en-US" altLang="ko-KR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  <a:latin typeface="+mj-ea"/>
                          <a:ea typeface="+mj-ea"/>
                        </a:rPr>
                        <a:t>N.D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  <a:latin typeface="+mj-ea"/>
                          <a:ea typeface="+mj-ea"/>
                        </a:rPr>
                        <a:t>(Not Detected)</a:t>
                      </a:r>
                      <a:endParaRPr 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N.D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PASS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외부공인기관의뢰 </a:t>
                      </a: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b="1" kern="0" spc="0" dirty="0" smtClean="0">
                          <a:effectLst/>
                          <a:latin typeface="+mj-ea"/>
                          <a:ea typeface="+mj-ea"/>
                        </a:rPr>
                        <a:t>산업환경연구센터</a:t>
                      </a:r>
                      <a:r>
                        <a:rPr lang="en-US" altLang="ko-KR" sz="1000" b="1" kern="0" spc="0" dirty="0" smtClean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b="1" i="1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7907" marR="179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396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7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66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Photochromic Smart Glass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제조 프로세스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0781" y="1196752"/>
            <a:ext cx="8561699" cy="5065647"/>
            <a:chOff x="330781" y="1196752"/>
            <a:chExt cx="8561699" cy="5065647"/>
          </a:xfrm>
        </p:grpSpPr>
        <p:sp>
          <p:nvSpPr>
            <p:cNvPr id="10" name="타원 9"/>
            <p:cNvSpPr/>
            <p:nvPr/>
          </p:nvSpPr>
          <p:spPr>
            <a:xfrm>
              <a:off x="1225601" y="2217378"/>
              <a:ext cx="500853" cy="4353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25601" y="2831796"/>
              <a:ext cx="500853" cy="43539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2853373" y="1982735"/>
              <a:ext cx="876492" cy="7619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166406" y="1765039"/>
              <a:ext cx="250426" cy="21769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53855" y="2670168"/>
              <a:ext cx="870625" cy="582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895512" y="2788352"/>
              <a:ext cx="563397" cy="489762"/>
            </a:xfrm>
            <a:prstGeom prst="ellipse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012197" y="1707646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3213369" y="1556792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stCxn id="10" idx="0"/>
              <a:endCxn id="16" idx="1"/>
            </p:cNvCxnSpPr>
            <p:nvPr/>
          </p:nvCxnSpPr>
          <p:spPr>
            <a:xfrm flipV="1">
              <a:off x="1476027" y="1727569"/>
              <a:ext cx="559088" cy="489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16" idx="0"/>
              <a:endCxn id="17" idx="0"/>
            </p:cNvCxnSpPr>
            <p:nvPr/>
          </p:nvCxnSpPr>
          <p:spPr>
            <a:xfrm flipV="1">
              <a:off x="2090446" y="1556792"/>
              <a:ext cx="1201173" cy="150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3" idx="1"/>
              <a:endCxn id="17" idx="5"/>
            </p:cNvCxnSpPr>
            <p:nvPr/>
          </p:nvCxnSpPr>
          <p:spPr>
            <a:xfrm flipV="1">
              <a:off x="3203080" y="1672914"/>
              <a:ext cx="143871" cy="124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아래로 구부러진 화살표 20"/>
            <p:cNvSpPr/>
            <p:nvPr/>
          </p:nvSpPr>
          <p:spPr>
            <a:xfrm>
              <a:off x="1350814" y="2309822"/>
              <a:ext cx="250426" cy="1088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아래로 구부러진 화살표 21"/>
            <p:cNvSpPr/>
            <p:nvPr/>
          </p:nvSpPr>
          <p:spPr>
            <a:xfrm>
              <a:off x="3026713" y="2135333"/>
              <a:ext cx="550649" cy="20404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709145" y="2475899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021040" y="2893601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367520" y="2893601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/>
            <p:cNvCxnSpPr>
              <a:stCxn id="11" idx="4"/>
              <a:endCxn id="24" idx="1"/>
            </p:cNvCxnSpPr>
            <p:nvPr/>
          </p:nvCxnSpPr>
          <p:spPr>
            <a:xfrm flipV="1">
              <a:off x="1476027" y="2913524"/>
              <a:ext cx="1567931" cy="353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24" idx="7"/>
              <a:endCxn id="25" idx="3"/>
            </p:cNvCxnSpPr>
            <p:nvPr/>
          </p:nvCxnSpPr>
          <p:spPr>
            <a:xfrm>
              <a:off x="3154621" y="2913524"/>
              <a:ext cx="235818" cy="96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3"/>
              <a:endCxn id="25" idx="7"/>
            </p:cNvCxnSpPr>
            <p:nvPr/>
          </p:nvCxnSpPr>
          <p:spPr>
            <a:xfrm>
              <a:off x="2981732" y="2633088"/>
              <a:ext cx="519368" cy="280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4127077" y="2773305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3" idx="3"/>
              <a:endCxn id="71" idx="6"/>
            </p:cNvCxnSpPr>
            <p:nvPr/>
          </p:nvCxnSpPr>
          <p:spPr>
            <a:xfrm flipH="1">
              <a:off x="3720387" y="2592021"/>
              <a:ext cx="11677" cy="2611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9" idx="4"/>
              <a:endCxn id="32" idx="4"/>
            </p:cNvCxnSpPr>
            <p:nvPr/>
          </p:nvCxnSpPr>
          <p:spPr>
            <a:xfrm flipV="1">
              <a:off x="4205327" y="2907943"/>
              <a:ext cx="1391089" cy="14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5518167" y="2771898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668821" y="2149355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269446" y="2149891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425945" y="2754118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>
              <a:stCxn id="33" idx="2"/>
              <a:endCxn id="32" idx="6"/>
            </p:cNvCxnSpPr>
            <p:nvPr/>
          </p:nvCxnSpPr>
          <p:spPr>
            <a:xfrm>
              <a:off x="5668821" y="2217378"/>
              <a:ext cx="5845" cy="6225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33" idx="0"/>
              <a:endCxn id="34" idx="0"/>
            </p:cNvCxnSpPr>
            <p:nvPr/>
          </p:nvCxnSpPr>
          <p:spPr>
            <a:xfrm>
              <a:off x="5747070" y="2149355"/>
              <a:ext cx="600625" cy="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5" idx="2"/>
              <a:endCxn id="34" idx="6"/>
            </p:cNvCxnSpPr>
            <p:nvPr/>
          </p:nvCxnSpPr>
          <p:spPr>
            <a:xfrm flipV="1">
              <a:off x="6425945" y="2217913"/>
              <a:ext cx="0" cy="6042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5" idx="3"/>
              <a:endCxn id="35" idx="3"/>
            </p:cNvCxnSpPr>
            <p:nvPr/>
          </p:nvCxnSpPr>
          <p:spPr>
            <a:xfrm flipH="1" flipV="1">
              <a:off x="6448864" y="2870240"/>
              <a:ext cx="529156" cy="336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아래로 구부러진 화살표 39"/>
            <p:cNvSpPr/>
            <p:nvPr/>
          </p:nvSpPr>
          <p:spPr>
            <a:xfrm flipV="1">
              <a:off x="1362280" y="3037524"/>
              <a:ext cx="250426" cy="1088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오른쪽으로 구부러진 화살표 40"/>
            <p:cNvSpPr/>
            <p:nvPr/>
          </p:nvSpPr>
          <p:spPr>
            <a:xfrm>
              <a:off x="7029093" y="2900824"/>
              <a:ext cx="156485" cy="30556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사다리꼴 41"/>
            <p:cNvSpPr/>
            <p:nvPr/>
          </p:nvSpPr>
          <p:spPr>
            <a:xfrm rot="3786499">
              <a:off x="3634293" y="2038818"/>
              <a:ext cx="353717" cy="155654"/>
            </a:xfrm>
            <a:prstGeom prst="trapezoi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다리꼴 42"/>
            <p:cNvSpPr/>
            <p:nvPr/>
          </p:nvSpPr>
          <p:spPr>
            <a:xfrm rot="13177662">
              <a:off x="3920600" y="3059548"/>
              <a:ext cx="406898" cy="135310"/>
            </a:xfrm>
            <a:prstGeom prst="trapezoi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/>
            <p:cNvSpPr/>
            <p:nvPr/>
          </p:nvSpPr>
          <p:spPr>
            <a:xfrm rot="10800000">
              <a:off x="4673030" y="2981837"/>
              <a:ext cx="469497" cy="135310"/>
            </a:xfrm>
            <a:prstGeom prst="trapezoi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729062" y="2339376"/>
              <a:ext cx="501503" cy="1025959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5518167" y="2961623"/>
              <a:ext cx="375640" cy="4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47177" y="3573016"/>
              <a:ext cx="1316685" cy="2160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Un-winder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부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377242" y="3564437"/>
              <a:ext cx="1317600" cy="2246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Resin coating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부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985863" y="3564437"/>
              <a:ext cx="1317600" cy="2246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UV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자외선 </a:t>
              </a:r>
              <a:r>
                <a:rPr lang="ko-KR" altLang="en-US" sz="1000" dirty="0" err="1" smtClean="0">
                  <a:solidFill>
                    <a:schemeClr val="tx1"/>
                  </a:solidFill>
                  <a:latin typeface="+mn-ea"/>
                </a:rPr>
                <a:t>경화부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606236" y="3575901"/>
              <a:ext cx="1296000" cy="21313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Inspection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부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300115" y="3573016"/>
              <a:ext cx="1317600" cy="2217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Re-winder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부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584" y="3910529"/>
              <a:ext cx="1377189" cy="234791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9752" y="3910529"/>
              <a:ext cx="1373418" cy="235187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20" y="4699110"/>
              <a:ext cx="1580840" cy="746114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20" y="3912390"/>
              <a:ext cx="1580840" cy="75155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E42744D-16C4-45EB-9569-D1BD25A1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4260383" y="5074829"/>
              <a:ext cx="767249" cy="158417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0313" y="3911474"/>
              <a:ext cx="1377951" cy="2346973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2280" y="3911474"/>
              <a:ext cx="1800200" cy="117138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2280" y="5118275"/>
              <a:ext cx="1800200" cy="114017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890233" y="1918929"/>
              <a:ext cx="588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1</a:t>
              </a:r>
              <a:r>
                <a:rPr lang="en-US" altLang="ko-KR" sz="1000" baseline="30000" dirty="0" smtClean="0"/>
                <a:t>st</a:t>
              </a:r>
              <a:r>
                <a:rPr lang="en-US" altLang="ko-KR" sz="1000" dirty="0" smtClean="0"/>
                <a:t> UV</a:t>
              </a:r>
              <a:endParaRPr lang="ko-KR" altLang="en-US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61257" y="3254787"/>
              <a:ext cx="588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2</a:t>
              </a:r>
              <a:r>
                <a:rPr lang="en-US" altLang="ko-KR" sz="1000" baseline="30000" dirty="0" smtClean="0"/>
                <a:t>nd</a:t>
              </a:r>
              <a:r>
                <a:rPr lang="en-US" altLang="ko-KR" sz="1000" dirty="0" smtClean="0"/>
                <a:t> UV</a:t>
              </a:r>
              <a:endParaRPr lang="ko-KR" altLang="en-US" sz="1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26885" y="2665241"/>
              <a:ext cx="588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r>
                <a:rPr lang="en-US" altLang="ko-KR" sz="1000" baseline="30000" dirty="0" smtClean="0"/>
                <a:t>rd</a:t>
              </a:r>
              <a:r>
                <a:rPr lang="en-US" altLang="ko-KR" sz="1000" dirty="0" smtClean="0"/>
                <a:t> UV</a:t>
              </a:r>
              <a:endParaRPr lang="ko-KR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0781" y="2217377"/>
              <a:ext cx="75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PC film (1-layer)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5358" y="2837469"/>
              <a:ext cx="736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PC film (2-layer)</a:t>
              </a:r>
              <a:endParaRPr lang="ko-KR" altLang="en-US" sz="1000" dirty="0"/>
            </a:p>
          </p:txBody>
        </p:sp>
        <p:sp>
          <p:nvSpPr>
            <p:cNvPr id="65" name="오른쪽 화살표 64"/>
            <p:cNvSpPr/>
            <p:nvPr/>
          </p:nvSpPr>
          <p:spPr>
            <a:xfrm>
              <a:off x="2853373" y="1923709"/>
              <a:ext cx="245916" cy="9287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39752" y="1794228"/>
              <a:ext cx="588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smtClean="0"/>
                <a:t>Resin</a:t>
              </a:r>
            </a:p>
            <a:p>
              <a:pPr algn="ctr"/>
              <a:r>
                <a:rPr lang="ko-KR" altLang="en-US" sz="1000" dirty="0" smtClean="0"/>
                <a:t>공급</a:t>
              </a:r>
              <a:endParaRPr lang="ko-KR" alt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852657" y="2265542"/>
              <a:ext cx="770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검사방향</a:t>
              </a:r>
              <a:endParaRPr lang="ko-KR" altLang="en-US" sz="1000" dirty="0"/>
            </a:p>
          </p:txBody>
        </p:sp>
        <p:sp>
          <p:nvSpPr>
            <p:cNvPr id="68" name="오른쪽 화살표 67"/>
            <p:cNvSpPr/>
            <p:nvPr/>
          </p:nvSpPr>
          <p:spPr>
            <a:xfrm>
              <a:off x="5345983" y="2489897"/>
              <a:ext cx="245916" cy="9287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94481" y="2852936"/>
              <a:ext cx="1525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Photo-chromic</a:t>
              </a:r>
            </a:p>
            <a:p>
              <a:pPr algn="ctr"/>
              <a:r>
                <a:rPr lang="en-US" altLang="ko-KR" sz="1000" dirty="0" smtClean="0"/>
                <a:t>Roll </a:t>
              </a:r>
              <a:r>
                <a:rPr lang="ko-KR" altLang="en-US" sz="1000" dirty="0" smtClean="0"/>
                <a:t>제품</a:t>
              </a:r>
              <a:endParaRPr lang="ko-KR" altLang="en-US" sz="1000" dirty="0"/>
            </a:p>
          </p:txBody>
        </p:sp>
        <p:sp>
          <p:nvSpPr>
            <p:cNvPr id="70" name="오른쪽 화살표 69"/>
            <p:cNvSpPr/>
            <p:nvPr/>
          </p:nvSpPr>
          <p:spPr>
            <a:xfrm>
              <a:off x="2473439" y="1196752"/>
              <a:ext cx="4633896" cy="20638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3563888" y="2785117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3767429" y="2708920"/>
              <a:ext cx="156499" cy="1360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/>
            <p:cNvCxnSpPr>
              <a:stCxn id="72" idx="3"/>
              <a:endCxn id="29" idx="3"/>
            </p:cNvCxnSpPr>
            <p:nvPr/>
          </p:nvCxnSpPr>
          <p:spPr>
            <a:xfrm>
              <a:off x="3790348" y="2825042"/>
              <a:ext cx="359648" cy="643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3508580" y="908720"/>
            <a:ext cx="2238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j-ea"/>
                <a:ea typeface="+mj-ea"/>
              </a:rPr>
              <a:t>Line Direction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97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+mj-ea"/>
                <a:ea typeface="+mj-ea"/>
              </a:rPr>
              <a:t>관련 연구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/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특허 조사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/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개발 기술과 관련도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67509"/>
              </p:ext>
            </p:extLst>
          </p:nvPr>
        </p:nvGraphicFramePr>
        <p:xfrm>
          <a:off x="160925" y="1633143"/>
          <a:ext cx="8774948" cy="5180234"/>
        </p:xfrm>
        <a:graphic>
          <a:graphicData uri="http://schemas.openxmlformats.org/drawingml/2006/table">
            <a:tbl>
              <a:tblPr/>
              <a:tblGrid>
                <a:gridCol w="858313">
                  <a:extLst>
                    <a:ext uri="{9D8B030D-6E8A-4147-A177-3AD203B41FA5}">
                      <a16:colId xmlns:a16="http://schemas.microsoft.com/office/drawing/2014/main" val="3482015245"/>
                    </a:ext>
                  </a:extLst>
                </a:gridCol>
                <a:gridCol w="7192976">
                  <a:extLst>
                    <a:ext uri="{9D8B030D-6E8A-4147-A177-3AD203B41FA5}">
                      <a16:colId xmlns:a16="http://schemas.microsoft.com/office/drawing/2014/main" val="1983038460"/>
                    </a:ext>
                  </a:extLst>
                </a:gridCol>
                <a:gridCol w="723659">
                  <a:extLst>
                    <a:ext uri="{9D8B030D-6E8A-4147-A177-3AD203B41FA5}">
                      <a16:colId xmlns:a16="http://schemas.microsoft.com/office/drawing/2014/main" val="335634637"/>
                    </a:ext>
                  </a:extLst>
                </a:gridCol>
              </a:tblGrid>
              <a:tr h="239524">
                <a:tc>
                  <a:txBody>
                    <a:bodyPr/>
                    <a:lstStyle/>
                    <a:p>
                      <a:pPr marL="5207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특허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선행기술 요지</a:t>
                      </a: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74591"/>
                  </a:ext>
                </a:extLst>
              </a:tr>
              <a:tr h="189573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광변색성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유색렌즈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및 이를 위한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광변색성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수지조성물</a:t>
                      </a:r>
                      <a:endParaRPr lang="ko-KR" altLang="en-US" sz="1000" b="1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fontAlgn="b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19380" indent="0" algn="just" fontAlgn="b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광변색성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유색렌즈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및 이를 위한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광변색성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수지조성물에 관한 것으로서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특히 광 조사에 의해 색조가 옅은 유색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황색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적색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청색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에서 색조가 짙은 흑색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회색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어두운 청색 등으로 색이 변화되는 광변색렌즈에 관한 것이다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본 발명에서는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내충격성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표면경도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등의 기계적 물성이 우수한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라디칼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중합성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단량체를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선택하여 여기에 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250nm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이상의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흡수파를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가지는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스피로벤조피란계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화합물과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각종 유색을 나타내는 염료 및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광개시제를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함유시킨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특정조성의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광변색성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수지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조성물이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제공되며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또한 이를 특정 조건으로 열경화함으로써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수명이 우수할 뿐만 아니라 조성 변화에 의해 각종 유색을 나타내는 </a:t>
                      </a:r>
                      <a:r>
                        <a:rPr lang="ko-KR" altLang="en-US" sz="1000" dirty="0" err="1" smtClean="0">
                          <a:latin typeface="+mj-ea"/>
                          <a:ea typeface="+mj-ea"/>
                        </a:rPr>
                        <a:t>광변색성</a:t>
                      </a:r>
                      <a:r>
                        <a:rPr lang="ko-KR" altLang="en-US" sz="1000" dirty="0" smtClean="0">
                          <a:latin typeface="+mj-ea"/>
                          <a:ea typeface="+mj-ea"/>
                        </a:rPr>
                        <a:t> 플라스틱 렌즈가 제공된다</a:t>
                      </a:r>
                      <a:r>
                        <a:rPr lang="en-US" altLang="ko-KR" sz="1000" dirty="0" smtClean="0"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119380" indent="0" algn="just" fontAlgn="b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단량체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119380" indent="0" algn="just" fontAlgn="b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 : 250nm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흡수파를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갖는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화합물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119380" indent="0" algn="just" fontAlgn="b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유색을 나타내는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염료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119380" indent="0" algn="just" fontAlgn="b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D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광개시제를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함유</a:t>
                      </a: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223483"/>
                  </a:ext>
                </a:extLst>
              </a:tr>
              <a:tr h="1009789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산소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차단성이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우수한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광색성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염료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고분자 일체화 입자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및이의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제조방법 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광색성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염료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고분자 일체화 입자 및 이의 제조방법에 관한 것으로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보다 상세하게는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광색성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염료가 분산된 고분자 코어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(core)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및 상기 고분자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시드의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표면을 감싸는 고분자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외각층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(shell)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을 포함하여 이루어지는 것을 특징으로 하는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광색성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염료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고분자 일체화 입자에 관한 것이다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b="0" i="0" kern="12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 :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분산된고분자 코어 및 감싸는 고분자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외각층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광색성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염료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고분자 일체 입자</a:t>
                      </a: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광색성염료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고분자 일체화 입자 제조방법</a:t>
                      </a: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-8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△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529323"/>
                  </a:ext>
                </a:extLst>
              </a:tr>
              <a:tr h="13485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미러 코팅된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광변색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선글라스 렌즈</a:t>
                      </a:r>
                      <a:endParaRPr lang="ko-KR" altLang="en-US" sz="1000" b="1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fontAlgn="b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광변색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선글라스 렌즈에 관한 것으로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유전체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코팅막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사이에 금속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크롬막을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증착시켜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미러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(mirror)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효과가 나도록 하는 미러 코팅된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광변색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선글라스 렌즈에 관한 것이다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하드 코팅된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광변색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렌즈 앞면은 서로 다른 두께의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SiO2 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유전체 박막이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전후면으로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둘러싸인 크롬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(Cr)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금속 박막을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증착하고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뒷면은 반사방지 코팅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(anti-reflection coating)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처리하고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최종적으로 렌즈 양면을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수막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코팅 처리하는 것을 특징으로 하는 미러 코팅된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광변색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선글라스 렌즈로 구성된다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선글라스 렌즈</a:t>
                      </a: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렌즈 앞면에 금속 박막</a:t>
                      </a: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광변색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렌즈 뒷면에 반사방지 코팅</a:t>
                      </a:r>
                    </a:p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▪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기술요소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D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렌즈 양면을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수막코팅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◯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284163"/>
                  </a:ext>
                </a:extLst>
              </a:tr>
              <a:tr h="398597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결론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6350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Photochromic Material </a:t>
                      </a:r>
                      <a:r>
                        <a:rPr lang="ko-KR" altLang="en-US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조성에 대한 특허가 다수 존재하나 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Solvent</a:t>
                      </a:r>
                      <a:r>
                        <a:rPr lang="ko-KR" altLang="en-US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가 포함된 환경 저해 소재이며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본 개발에서 추진하고자하는 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Solvent-Free </a:t>
                      </a:r>
                      <a:r>
                        <a:rPr lang="ko-KR" altLang="en-US" sz="1000" b="0" kern="120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친환경 소재에 대한 특허는 존재하지 않고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또한 제품 구조와 관련된 특허는 본 개발과 일치하는 특허가 존재하지 않음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en-US" altLang="ko-KR" sz="1000" b="0" kern="1200" dirty="0" smtClean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6527780" algn="l"/>
                          <a:tab pos="-16019780" algn="l"/>
                          <a:tab pos="-15511780" algn="l"/>
                          <a:tab pos="-15003780" algn="l"/>
                          <a:tab pos="-14495780" algn="l"/>
                          <a:tab pos="-13987780" algn="l"/>
                          <a:tab pos="-134797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</a:tabLst>
                      </a:pP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093" marR="8093" marT="8093" marB="80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7525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71187"/>
              </p:ext>
            </p:extLst>
          </p:nvPr>
        </p:nvGraphicFramePr>
        <p:xfrm>
          <a:off x="155911" y="865799"/>
          <a:ext cx="8779962" cy="679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376">
                  <a:extLst>
                    <a:ext uri="{9D8B030D-6E8A-4147-A177-3AD203B41FA5}">
                      <a16:colId xmlns:a16="http://schemas.microsoft.com/office/drawing/2014/main" val="3837367756"/>
                    </a:ext>
                  </a:extLst>
                </a:gridCol>
                <a:gridCol w="282689">
                  <a:extLst>
                    <a:ext uri="{9D8B030D-6E8A-4147-A177-3AD203B41FA5}">
                      <a16:colId xmlns:a16="http://schemas.microsoft.com/office/drawing/2014/main" val="518283022"/>
                    </a:ext>
                  </a:extLst>
                </a:gridCol>
                <a:gridCol w="7751897">
                  <a:extLst>
                    <a:ext uri="{9D8B030D-6E8A-4147-A177-3AD203B41FA5}">
                      <a16:colId xmlns:a16="http://schemas.microsoft.com/office/drawing/2014/main" val="1796397791"/>
                    </a:ext>
                  </a:extLst>
                </a:gridCol>
              </a:tblGrid>
              <a:tr h="16983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개발기술 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구성요소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베이스 기재 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Photochromic Resin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을 지지해주고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외부의 습기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산소등으로의 노출을 방지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7593"/>
                  </a:ext>
                </a:extLst>
              </a:tr>
              <a:tr h="169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친환경 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Photochromic UV Resin 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Solvent Free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친환경 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UV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경화성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Resin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기반한 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Photochromic Material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68624"/>
                  </a:ext>
                </a:extLst>
              </a:tr>
              <a:tr h="169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ko-KR" alt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광반응성</a:t>
                      </a:r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빛을 받으면 빛의 투과율이 자동으로 조정되는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광반응성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스마트 글라스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032582"/>
                  </a:ext>
                </a:extLst>
              </a:tr>
              <a:tr h="169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자외선차단 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Photochromic material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혹은 베이스 기재에 자외선 차단 기능을 부여함으로서 인체에 유해한 자외선을 차단하는 기능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23" marR="6523" marT="652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89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1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+mj-ea"/>
                <a:ea typeface="+mj-ea"/>
              </a:rPr>
              <a:t>연구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개발 항목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2126" y="896888"/>
            <a:ext cx="504056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재료</a:t>
            </a:r>
            <a:endParaRPr lang="en-US" altLang="ko-KR" sz="10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72126" y="1905000"/>
            <a:ext cx="504056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설비</a:t>
            </a:r>
            <a:endParaRPr lang="en-US" altLang="ko-KR" sz="1000" b="1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272126" y="2913112"/>
            <a:ext cx="504056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공정</a:t>
            </a:r>
            <a:endParaRPr lang="en-US" altLang="ko-KR" sz="10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848191" y="896888"/>
            <a:ext cx="633417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Photochromic UV Resin </a:t>
            </a:r>
            <a:r>
              <a:rPr lang="ko-KR" altLang="en-US" sz="1000" dirty="0" smtClean="0">
                <a:solidFill>
                  <a:schemeClr val="tx1"/>
                </a:solidFill>
              </a:rPr>
              <a:t>분산기술 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투명성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접착성이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우수한 </a:t>
            </a:r>
            <a:r>
              <a:rPr lang="en-US" altLang="ko-KR" sz="1000" dirty="0" smtClean="0">
                <a:solidFill>
                  <a:schemeClr val="tx1"/>
                </a:solidFill>
              </a:rPr>
              <a:t>UV Resin Base </a:t>
            </a:r>
            <a:r>
              <a:rPr lang="ko-KR" altLang="en-US" sz="1000" dirty="0" smtClean="0">
                <a:solidFill>
                  <a:schemeClr val="tx1"/>
                </a:solidFill>
              </a:rPr>
              <a:t>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투과율</a:t>
            </a:r>
            <a:r>
              <a:rPr lang="en-US" altLang="ko-KR" sz="1000" dirty="0" smtClean="0">
                <a:solidFill>
                  <a:schemeClr val="tx1"/>
                </a:solidFill>
              </a:rPr>
              <a:t>/Hz/</a:t>
            </a:r>
            <a:r>
              <a:rPr lang="ko-KR" altLang="en-US" sz="1000" dirty="0" smtClean="0">
                <a:solidFill>
                  <a:schemeClr val="tx1"/>
                </a:solidFill>
              </a:rPr>
              <a:t>변색범위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회복시간 특성을 만족하는 </a:t>
            </a:r>
            <a:r>
              <a:rPr lang="en-US" altLang="ko-KR" sz="1000" dirty="0" smtClean="0">
                <a:solidFill>
                  <a:schemeClr val="tx1"/>
                </a:solidFill>
              </a:rPr>
              <a:t>Formulation </a:t>
            </a:r>
            <a:r>
              <a:rPr lang="ko-KR" altLang="en-US" sz="1000" dirty="0" smtClean="0">
                <a:solidFill>
                  <a:schemeClr val="tx1"/>
                </a:solidFill>
              </a:rPr>
              <a:t>기술 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소재 증량 시의 문제점 확인 및 </a:t>
            </a:r>
            <a:r>
              <a:rPr lang="en-US" altLang="ko-KR" sz="1000" dirty="0" smtClean="0">
                <a:solidFill>
                  <a:schemeClr val="tx1"/>
                </a:solidFill>
              </a:rPr>
              <a:t>Tuning, </a:t>
            </a:r>
            <a:r>
              <a:rPr lang="ko-KR" altLang="en-US" sz="1000" dirty="0" smtClean="0">
                <a:solidFill>
                  <a:schemeClr val="tx1"/>
                </a:solidFill>
              </a:rPr>
              <a:t>증량 제작 시의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재연성</a:t>
            </a:r>
            <a:r>
              <a:rPr lang="ko-KR" altLang="en-US" sz="1000" dirty="0" smtClean="0">
                <a:solidFill>
                  <a:schemeClr val="tx1"/>
                </a:solidFill>
              </a:rPr>
              <a:t> 검토 및 안정성 검증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8190" y="1905000"/>
            <a:ext cx="6360413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Multi-Unwinding Unit </a:t>
            </a:r>
            <a:r>
              <a:rPr lang="ko-KR" altLang="en-US" sz="1000" dirty="0" smtClean="0">
                <a:solidFill>
                  <a:schemeClr val="tx1"/>
                </a:solidFill>
              </a:rPr>
              <a:t>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EPC Unit </a:t>
            </a:r>
            <a:r>
              <a:rPr lang="ko-KR" altLang="en-US" sz="1000" dirty="0" smtClean="0">
                <a:solidFill>
                  <a:schemeClr val="tx1"/>
                </a:solidFill>
              </a:rPr>
              <a:t>검증</a:t>
            </a:r>
            <a:r>
              <a:rPr lang="en-US" altLang="ko-KR" sz="1000" dirty="0" smtClean="0">
                <a:solidFill>
                  <a:schemeClr val="tx1"/>
                </a:solidFill>
              </a:rPr>
              <a:t>/UV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노광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Unit </a:t>
            </a:r>
            <a:r>
              <a:rPr lang="ko-KR" altLang="en-US" sz="1000" dirty="0" smtClean="0">
                <a:solidFill>
                  <a:schemeClr val="tx1"/>
                </a:solidFill>
              </a:rPr>
              <a:t>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광반응성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UV Resin </a:t>
            </a:r>
            <a:r>
              <a:rPr lang="ko-KR" altLang="en-US" sz="1000" dirty="0" smtClean="0">
                <a:solidFill>
                  <a:schemeClr val="tx1"/>
                </a:solidFill>
              </a:rPr>
              <a:t>두께정밀제어 </a:t>
            </a:r>
            <a:r>
              <a:rPr lang="en-US" altLang="ko-KR" sz="1000" dirty="0" smtClean="0">
                <a:solidFill>
                  <a:schemeClr val="tx1"/>
                </a:solidFill>
              </a:rPr>
              <a:t>Unit </a:t>
            </a:r>
            <a:r>
              <a:rPr lang="ko-KR" altLang="en-US" sz="1000" dirty="0" smtClean="0">
                <a:solidFill>
                  <a:schemeClr val="tx1"/>
                </a:solidFill>
              </a:rPr>
              <a:t>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재연평가를</a:t>
            </a:r>
            <a:r>
              <a:rPr lang="ko-KR" altLang="en-US" sz="1000" dirty="0" smtClean="0">
                <a:solidFill>
                  <a:schemeClr val="tx1"/>
                </a:solidFill>
              </a:rPr>
              <a:t> 통한 유닛 문제점 도출 및 개선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각 유닛 최적화 진행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8190" y="2924944"/>
            <a:ext cx="6321474" cy="10081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UV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노광공정</a:t>
            </a:r>
            <a:r>
              <a:rPr lang="ko-KR" altLang="en-US" sz="1000" dirty="0" smtClean="0">
                <a:solidFill>
                  <a:schemeClr val="tx1"/>
                </a:solidFill>
              </a:rPr>
              <a:t> 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광반응성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Smart Glass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휨방지</a:t>
            </a:r>
            <a:r>
              <a:rPr lang="ko-KR" altLang="en-US" sz="1000" dirty="0" smtClean="0">
                <a:solidFill>
                  <a:schemeClr val="tx1"/>
                </a:solidFill>
              </a:rPr>
              <a:t> 공정 기술 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두께편차 최소화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공정 기술 개발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5m/min </a:t>
            </a:r>
            <a:r>
              <a:rPr lang="ko-KR" altLang="en-US" sz="1000" dirty="0" smtClean="0">
                <a:solidFill>
                  <a:schemeClr val="tx1"/>
                </a:solidFill>
              </a:rPr>
              <a:t>이상의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제품제작</a:t>
            </a:r>
            <a:r>
              <a:rPr lang="ko-KR" altLang="en-US" sz="1000" dirty="0" smtClean="0">
                <a:solidFill>
                  <a:schemeClr val="tx1"/>
                </a:solidFill>
              </a:rPr>
              <a:t> 가능한 공정기술 확보 및 </a:t>
            </a:r>
            <a:r>
              <a:rPr lang="en-US" altLang="ko-KR" sz="1000" dirty="0" smtClean="0">
                <a:solidFill>
                  <a:schemeClr val="tx1"/>
                </a:solidFill>
              </a:rPr>
              <a:t>UV/Tension/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두께제어</a:t>
            </a:r>
            <a:r>
              <a:rPr lang="ko-KR" altLang="en-US" sz="1000" dirty="0" smtClean="0">
                <a:solidFill>
                  <a:schemeClr val="tx1"/>
                </a:solidFill>
              </a:rPr>
              <a:t> 공정 최적화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6941" y="905644"/>
            <a:ext cx="6341662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j-ea"/>
                <a:ea typeface="+mj-ea"/>
              </a:rPr>
              <a:t>Solvent Free </a:t>
            </a:r>
            <a:r>
              <a:rPr lang="ko-KR" altLang="en-US" sz="1100" b="1" dirty="0" err="1" smtClean="0">
                <a:latin typeface="+mj-ea"/>
                <a:ea typeface="+mj-ea"/>
              </a:rPr>
              <a:t>광반응성</a:t>
            </a:r>
            <a:r>
              <a:rPr lang="ko-KR" altLang="en-US" sz="1100" b="1" dirty="0" smtClean="0">
                <a:latin typeface="+mj-ea"/>
                <a:ea typeface="+mj-ea"/>
              </a:rPr>
              <a:t> </a:t>
            </a:r>
            <a:r>
              <a:rPr lang="en-US" altLang="ko-KR" sz="1100" b="1" dirty="0" smtClean="0">
                <a:latin typeface="+mj-ea"/>
                <a:ea typeface="+mj-ea"/>
              </a:rPr>
              <a:t>Material </a:t>
            </a:r>
            <a:r>
              <a:rPr lang="ko-KR" altLang="en-US" sz="1100" b="1" dirty="0" smtClean="0">
                <a:latin typeface="+mj-ea"/>
                <a:ea typeface="+mj-ea"/>
              </a:rPr>
              <a:t>개발 </a:t>
            </a:r>
            <a:r>
              <a:rPr lang="en-US" altLang="ko-KR" sz="1100" b="1" dirty="0" smtClean="0">
                <a:latin typeface="+mj-ea"/>
                <a:ea typeface="+mj-ea"/>
              </a:rPr>
              <a:t>/ </a:t>
            </a:r>
            <a:r>
              <a:rPr lang="ko-KR" altLang="en-US" sz="1100" b="1" dirty="0" smtClean="0">
                <a:latin typeface="+mj-ea"/>
                <a:ea typeface="+mj-ea"/>
              </a:rPr>
              <a:t>소재 최적화 및 증량 검토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54241" y="1921644"/>
            <a:ext cx="6315423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latin typeface="+mj-ea"/>
                <a:ea typeface="+mj-ea"/>
              </a:rPr>
              <a:t>광반응성</a:t>
            </a:r>
            <a:r>
              <a:rPr lang="ko-KR" altLang="en-US" sz="1100" b="1" dirty="0" smtClean="0">
                <a:latin typeface="+mj-ea"/>
                <a:ea typeface="+mj-ea"/>
              </a:rPr>
              <a:t> </a:t>
            </a:r>
            <a:r>
              <a:rPr lang="en-US" altLang="ko-KR" sz="1100" b="1" dirty="0" smtClean="0">
                <a:latin typeface="+mj-ea"/>
                <a:ea typeface="+mj-ea"/>
              </a:rPr>
              <a:t>Smart Glass </a:t>
            </a:r>
            <a:r>
              <a:rPr lang="ko-KR" altLang="en-US" sz="1100" b="1" dirty="0" smtClean="0">
                <a:latin typeface="+mj-ea"/>
                <a:ea typeface="+mj-ea"/>
              </a:rPr>
              <a:t>용 핵심 설비 유닛 개발 및 최적화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6941" y="2924944"/>
            <a:ext cx="6315423" cy="292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latin typeface="+mj-ea"/>
                <a:ea typeface="+mj-ea"/>
              </a:rPr>
              <a:t>광반응성</a:t>
            </a:r>
            <a:r>
              <a:rPr lang="ko-KR" altLang="en-US" sz="1100" b="1" dirty="0" smtClean="0">
                <a:latin typeface="+mj-ea"/>
                <a:ea typeface="+mj-ea"/>
              </a:rPr>
              <a:t> </a:t>
            </a:r>
            <a:r>
              <a:rPr lang="en-US" altLang="ko-KR" sz="1100" b="1" dirty="0" smtClean="0">
                <a:latin typeface="+mj-ea"/>
                <a:ea typeface="+mj-ea"/>
              </a:rPr>
              <a:t>Smart Glass </a:t>
            </a:r>
            <a:r>
              <a:rPr lang="ko-KR" altLang="en-US" sz="1100" b="1" dirty="0" smtClean="0">
                <a:latin typeface="+mj-ea"/>
                <a:ea typeface="+mj-ea"/>
              </a:rPr>
              <a:t>용 핵심 공정 기술 개발 </a:t>
            </a:r>
            <a:r>
              <a:rPr lang="en-US" altLang="ko-KR" sz="1100" b="1" dirty="0" smtClean="0">
                <a:latin typeface="+mj-ea"/>
                <a:ea typeface="+mj-ea"/>
              </a:rPr>
              <a:t>/ </a:t>
            </a:r>
            <a:r>
              <a:rPr lang="ko-KR" altLang="en-US" sz="1100" b="1" dirty="0" err="1" smtClean="0">
                <a:latin typeface="+mj-ea"/>
                <a:ea typeface="+mj-ea"/>
              </a:rPr>
              <a:t>양산성</a:t>
            </a:r>
            <a:r>
              <a:rPr lang="ko-KR" altLang="en-US" sz="1100" b="1" dirty="0" smtClean="0">
                <a:latin typeface="+mj-ea"/>
                <a:ea typeface="+mj-ea"/>
              </a:rPr>
              <a:t> 고려 공정 확보</a:t>
            </a:r>
            <a:endParaRPr lang="ko-KR" altLang="en-US" sz="1100" b="1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6" y="4293096"/>
            <a:ext cx="6910238" cy="2495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816" y="3954542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기존 기술과 차별성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844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1.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연구 방법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27" y="948771"/>
            <a:ext cx="4877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latin typeface="+mj-ea"/>
                <a:ea typeface="+mj-ea"/>
              </a:rPr>
              <a:t>친환경 </a:t>
            </a:r>
            <a:r>
              <a:rPr lang="en-US" altLang="ko-KR" sz="2000" b="1" dirty="0" smtClean="0">
                <a:latin typeface="+mj-ea"/>
                <a:ea typeface="+mj-ea"/>
              </a:rPr>
              <a:t>Photochromic Material </a:t>
            </a:r>
            <a:r>
              <a:rPr lang="ko-KR" altLang="en-US" sz="2000" b="1" dirty="0" smtClean="0">
                <a:latin typeface="+mj-ea"/>
                <a:ea typeface="+mj-ea"/>
              </a:rPr>
              <a:t>개발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55576" y="1348880"/>
            <a:ext cx="7740858" cy="5176463"/>
            <a:chOff x="1200358" y="1484784"/>
            <a:chExt cx="6625093" cy="4536504"/>
          </a:xfrm>
        </p:grpSpPr>
        <p:sp>
          <p:nvSpPr>
            <p:cNvPr id="12" name="위쪽 화살표 11"/>
            <p:cNvSpPr/>
            <p:nvPr/>
          </p:nvSpPr>
          <p:spPr>
            <a:xfrm>
              <a:off x="1574477" y="1628800"/>
              <a:ext cx="5907661" cy="928474"/>
            </a:xfrm>
            <a:prstGeom prst="upArrow">
              <a:avLst/>
            </a:prstGeom>
            <a:solidFill>
              <a:srgbClr val="CC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218054" y="1484784"/>
              <a:ext cx="1553746" cy="648072"/>
              <a:chOff x="1218054" y="1124744"/>
              <a:chExt cx="1224186" cy="64807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508491" y="1259468"/>
                <a:ext cx="631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</a:rPr>
                  <a:t>높은 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+mj-ea"/>
                  </a:rPr>
                  <a:t>투과율</a:t>
                </a:r>
                <a:endParaRPr lang="en-US" altLang="ko-KR" sz="900" b="1" dirty="0">
                  <a:solidFill>
                    <a:srgbClr val="FF0000"/>
                  </a:solidFill>
                  <a:latin typeface="+mj-ea"/>
                </a:endParaRPr>
              </a:p>
              <a:p>
                <a:pPr algn="ctr"/>
                <a:r>
                  <a:rPr lang="en-US" altLang="ko-KR" sz="900" b="1" dirty="0">
                    <a:solidFill>
                      <a:srgbClr val="FF0000"/>
                    </a:solidFill>
                    <a:latin typeface="+mj-ea"/>
                  </a:rPr>
                  <a:t>85% 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+mj-ea"/>
                  </a:rPr>
                  <a:t>이상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898540" y="1484784"/>
              <a:ext cx="1553746" cy="648072"/>
              <a:chOff x="1218054" y="1124744"/>
              <a:chExt cx="1224186" cy="648072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447236" y="1124744"/>
                <a:ext cx="754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넓은 변색 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범위</a:t>
                </a:r>
                <a:endParaRPr lang="en-US" altLang="ko-KR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en-US" altLang="ko-KR" sz="9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40% </a:t>
                </a:r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이상</a:t>
                </a:r>
                <a:endParaRPr lang="en-US" altLang="ko-KR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빠른 회복속도</a:t>
                </a:r>
                <a:endParaRPr lang="en-US" altLang="ko-KR" sz="900" b="1" dirty="0" smtClean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en-US" altLang="ko-KR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5</a:t>
                </a:r>
                <a:r>
                  <a:rPr lang="ko-KR" altLang="en-US" sz="900" b="1" dirty="0" err="1" smtClean="0">
                    <a:solidFill>
                      <a:srgbClr val="FF0000"/>
                    </a:solidFill>
                    <a:latin typeface="+mj-ea"/>
                    <a:ea typeface="+mj-ea"/>
                  </a:rPr>
                  <a:t>분이내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4586528" y="1484784"/>
              <a:ext cx="1553746" cy="648072"/>
              <a:chOff x="1218054" y="1124744"/>
              <a:chExt cx="1224186" cy="64807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356299" y="1259468"/>
                <a:ext cx="936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</a:rPr>
                  <a:t>낮은 자외선 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+mj-ea"/>
                  </a:rPr>
                  <a:t>투과율</a:t>
                </a:r>
                <a:endParaRPr lang="en-US" altLang="ko-KR" sz="900" b="1" dirty="0">
                  <a:solidFill>
                    <a:srgbClr val="FF0000"/>
                  </a:solidFill>
                  <a:latin typeface="+mj-ea"/>
                </a:endParaRPr>
              </a:p>
              <a:p>
                <a:pPr algn="ctr"/>
                <a:r>
                  <a:rPr lang="en-US" altLang="ko-KR" sz="900" b="1" dirty="0">
                    <a:solidFill>
                      <a:srgbClr val="FF0000"/>
                    </a:solidFill>
                    <a:latin typeface="+mj-ea"/>
                  </a:rPr>
                  <a:t>10% </a:t>
                </a:r>
                <a:r>
                  <a:rPr lang="ko-KR" altLang="en-US" sz="900" b="1" dirty="0">
                    <a:solidFill>
                      <a:srgbClr val="FF0000"/>
                    </a:solidFill>
                    <a:latin typeface="+mj-ea"/>
                  </a:rPr>
                  <a:t>이하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258614" y="1484784"/>
              <a:ext cx="1553746" cy="648072"/>
              <a:chOff x="1218054" y="1124744"/>
              <a:chExt cx="1224186" cy="648072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266629" y="1259468"/>
                <a:ext cx="111547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err="1" smtClean="0">
                    <a:solidFill>
                      <a:srgbClr val="FF0000"/>
                    </a:solidFill>
                    <a:latin typeface="+mj-ea"/>
                    <a:ea typeface="+mj-ea"/>
                  </a:rPr>
                  <a:t>친환경성</a:t>
                </a:r>
                <a:r>
                  <a:rPr lang="en-US" altLang="ko-KR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(Solvent Free)</a:t>
                </a:r>
              </a:p>
              <a:p>
                <a:pPr algn="ctr"/>
                <a:endParaRPr lang="en-US" altLang="ko-KR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b="1" dirty="0" smtClean="0">
                    <a:solidFill>
                      <a:srgbClr val="FF0000"/>
                    </a:solidFill>
                    <a:latin typeface="+mj-ea"/>
                    <a:ea typeface="+mj-ea"/>
                  </a:rPr>
                  <a:t>우수한 공정 </a:t>
                </a:r>
                <a:r>
                  <a:rPr lang="ko-KR" altLang="en-US" sz="900" b="1" dirty="0" err="1" smtClean="0">
                    <a:solidFill>
                      <a:srgbClr val="FF0000"/>
                    </a:solidFill>
                    <a:latin typeface="+mj-ea"/>
                    <a:ea typeface="+mj-ea"/>
                  </a:rPr>
                  <a:t>작업성</a:t>
                </a:r>
                <a:endPara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18054" y="3071271"/>
              <a:ext cx="1527206" cy="648072"/>
              <a:chOff x="1218054" y="1124744"/>
              <a:chExt cx="1224186" cy="648072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49357" y="1338457"/>
                <a:ext cx="95002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</a:rPr>
                  <a:t>Photochromic Dye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200358" y="2348880"/>
              <a:ext cx="3093446" cy="648072"/>
              <a:chOff x="1218054" y="1124744"/>
              <a:chExt cx="1224186" cy="648072"/>
            </a:xfrm>
            <a:solidFill>
              <a:schemeClr val="accent1"/>
            </a:solidFill>
          </p:grpSpPr>
          <p:sp>
            <p:nvSpPr>
              <p:cNvPr id="57" name="직사각형 56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275388" y="1340768"/>
                <a:ext cx="1097961" cy="2308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Solvent Free Photochromic Adhesive Resin   </a:t>
                </a:r>
                <a:r>
                  <a:rPr lang="ko-KR" altLang="en-US" sz="9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개발</a:t>
                </a:r>
                <a:endParaRPr lang="ko-KR" altLang="en-US" sz="9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6287810" y="3071271"/>
              <a:ext cx="1524549" cy="1407652"/>
              <a:chOff x="1218054" y="1124744"/>
              <a:chExt cx="1224186" cy="648072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456103" y="1322592"/>
                <a:ext cx="736527" cy="233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증량평가</a:t>
                </a:r>
                <a:r>
                  <a:rPr lang="ko-KR" altLang="en-US" sz="900" dirty="0" smtClean="0">
                    <a:latin typeface="+mj-ea"/>
                    <a:ea typeface="+mj-ea"/>
                  </a:rPr>
                  <a:t> 준비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및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특성 검증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218054" y="3830851"/>
              <a:ext cx="1527206" cy="648072"/>
              <a:chOff x="1218054" y="1124744"/>
              <a:chExt cx="1224186" cy="648072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349356" y="1259468"/>
                <a:ext cx="950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</a:rPr>
                  <a:t>Photochromic </a:t>
                </a:r>
                <a:r>
                  <a:rPr lang="en-US" altLang="ko-KR" sz="900" dirty="0" smtClean="0">
                    <a:latin typeface="+mn-ea"/>
                  </a:rPr>
                  <a:t>Dye</a:t>
                </a:r>
              </a:p>
              <a:p>
                <a:pPr algn="ctr"/>
                <a:r>
                  <a:rPr lang="ko-KR" altLang="en-US" sz="900" dirty="0" err="1" smtClean="0">
                    <a:latin typeface="+mn-ea"/>
                  </a:rPr>
                  <a:t>분산기술</a:t>
                </a:r>
                <a:r>
                  <a:rPr lang="ko-KR" altLang="en-US" sz="900" dirty="0" smtClean="0">
                    <a:latin typeface="+mn-ea"/>
                  </a:rPr>
                  <a:t> 개발</a:t>
                </a:r>
                <a:endParaRPr lang="ko-KR" altLang="en-US" sz="900" dirty="0">
                  <a:latin typeface="+mn-ea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059832" y="3071272"/>
              <a:ext cx="1233972" cy="2950016"/>
              <a:chOff x="1218054" y="1124744"/>
              <a:chExt cx="1224186" cy="64807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340760" y="1333902"/>
                <a:ext cx="967215" cy="23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j-ea"/>
                  </a:rPr>
                  <a:t>Photochromic </a:t>
                </a:r>
                <a:endParaRPr lang="en-US" altLang="ko-KR" sz="900" dirty="0" smtClean="0">
                  <a:latin typeface="+mj-ea"/>
                </a:endParaRPr>
              </a:p>
              <a:p>
                <a:pPr algn="ctr"/>
                <a:r>
                  <a:rPr lang="en-US" altLang="ko-KR" sz="900" dirty="0" smtClean="0">
                    <a:latin typeface="+mj-ea"/>
                  </a:rPr>
                  <a:t>Adhesive Resin</a:t>
                </a:r>
              </a:p>
              <a:p>
                <a:pPr algn="ctr"/>
                <a:endParaRPr lang="en-US" altLang="ko-KR" sz="9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구성요소 별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영향분석 및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최적화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300902" y="4581128"/>
              <a:ext cx="1524549" cy="1439510"/>
              <a:chOff x="1218054" y="1124744"/>
              <a:chExt cx="1224186" cy="64807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502447" y="1319253"/>
                <a:ext cx="643850" cy="228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기타 첨가제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영향분석 및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공정 최적화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218054" y="4581128"/>
              <a:ext cx="1527206" cy="648072"/>
              <a:chOff x="1218054" y="1124744"/>
              <a:chExt cx="1224186" cy="648072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521" y="1268760"/>
                <a:ext cx="1039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err="1" smtClean="0">
                    <a:latin typeface="+mj-ea"/>
                    <a:ea typeface="+mj-ea"/>
                  </a:rPr>
                  <a:t>Olygomer</a:t>
                </a:r>
                <a:r>
                  <a:rPr lang="en-US" altLang="ko-KR" sz="900" dirty="0" smtClean="0">
                    <a:latin typeface="+mj-ea"/>
                    <a:ea typeface="+mj-ea"/>
                  </a:rPr>
                  <a:t>/Monomer</a:t>
                </a: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영향 분석 및 최적화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757008" y="2348880"/>
              <a:ext cx="3068442" cy="648072"/>
              <a:chOff x="1218054" y="1124744"/>
              <a:chExt cx="1224186" cy="648072"/>
            </a:xfrm>
            <a:solidFill>
              <a:schemeClr val="accent1"/>
            </a:solidFill>
          </p:grpSpPr>
          <p:sp>
            <p:nvSpPr>
              <p:cNvPr id="45" name="직사각형 44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263573" y="1325960"/>
                <a:ext cx="112159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j-ea"/>
                  </a:rPr>
                  <a:t>Solvent Free Photochromic Adhesive </a:t>
                </a:r>
                <a:r>
                  <a:rPr lang="en-US" altLang="ko-KR" sz="900" dirty="0" smtClean="0">
                    <a:solidFill>
                      <a:schemeClr val="bg1"/>
                    </a:solidFill>
                    <a:latin typeface="+mj-ea"/>
                  </a:rPr>
                  <a:t>Formulation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+mj-ea"/>
                  </a:rPr>
                  <a:t> </a:t>
                </a:r>
                <a:endParaRPr lang="en-US" altLang="ko-KR" sz="900" dirty="0" smtClean="0">
                  <a:solidFill>
                    <a:schemeClr val="bg1"/>
                  </a:solidFill>
                  <a:latin typeface="+mj-ea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chemeClr val="bg1"/>
                    </a:solidFill>
                    <a:latin typeface="+mj-ea"/>
                  </a:rPr>
                  <a:t>기술</a:t>
                </a:r>
                <a:r>
                  <a:rPr lang="en-US" altLang="ko-KR" sz="900" dirty="0" smtClean="0">
                    <a:solidFill>
                      <a:schemeClr val="bg1"/>
                    </a:solidFill>
                    <a:latin typeface="+mj-ea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+mj-ea"/>
                  </a:rPr>
                  <a:t>개발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219721" y="5373216"/>
              <a:ext cx="1527206" cy="648072"/>
              <a:chOff x="1218054" y="1124744"/>
              <a:chExt cx="1224186" cy="64807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332106" y="1259468"/>
                <a:ext cx="984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err="1" smtClean="0">
                    <a:latin typeface="+mj-ea"/>
                    <a:ea typeface="+mj-ea"/>
                  </a:rPr>
                  <a:t>개시제</a:t>
                </a:r>
                <a:endParaRPr lang="en-US" altLang="ko-KR" sz="900" dirty="0" smtClean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영향 분석 및 최적화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757008" y="3071272"/>
              <a:ext cx="1221974" cy="2950016"/>
              <a:chOff x="1218054" y="1124744"/>
              <a:chExt cx="1224186" cy="64807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1" name="직사각형 40"/>
              <p:cNvSpPr/>
              <p:nvPr/>
            </p:nvSpPr>
            <p:spPr>
              <a:xfrm>
                <a:off x="1218054" y="1124744"/>
                <a:ext cx="1224186" cy="648072"/>
              </a:xfrm>
              <a:prstGeom prst="rect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17111" y="1259468"/>
                <a:ext cx="814515" cy="8113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j-ea"/>
                    <a:ea typeface="+mj-ea"/>
                  </a:rPr>
                  <a:t>Formulation</a:t>
                </a:r>
              </a:p>
              <a:p>
                <a:pPr algn="ctr"/>
                <a:r>
                  <a:rPr lang="ko-KR" altLang="en-US" sz="900" dirty="0" smtClean="0">
                    <a:latin typeface="+mj-ea"/>
                    <a:ea typeface="+mj-ea"/>
                  </a:rPr>
                  <a:t>기술 확보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1" name="오른쪽 화살표 30"/>
            <p:cNvSpPr/>
            <p:nvPr/>
          </p:nvSpPr>
          <p:spPr>
            <a:xfrm>
              <a:off x="2804886" y="3205995"/>
              <a:ext cx="191437" cy="3995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2804886" y="4694926"/>
              <a:ext cx="191437" cy="3995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2804886" y="3950466"/>
              <a:ext cx="191437" cy="3995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>
              <a:off x="2804886" y="5467393"/>
              <a:ext cx="191437" cy="3995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오른쪽 화살표 34"/>
            <p:cNvSpPr/>
            <p:nvPr/>
          </p:nvSpPr>
          <p:spPr>
            <a:xfrm flipH="1">
              <a:off x="6038608" y="3605545"/>
              <a:ext cx="189576" cy="3995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 flipH="1">
              <a:off x="6038608" y="5066070"/>
              <a:ext cx="189576" cy="3995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4425099" y="3816233"/>
              <a:ext cx="216468" cy="123808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809754" y="4509120"/>
              <a:ext cx="1111136" cy="304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광학적</a:t>
              </a:r>
              <a:r>
                <a:rPr lang="ko-KR" altLang="en-US" sz="900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특성 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809754" y="4918490"/>
              <a:ext cx="1111136" cy="304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물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리적 특성 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809754" y="5309417"/>
              <a:ext cx="1111136" cy="3044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공정안정성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 확보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2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+mj-ea"/>
                <a:ea typeface="+mj-ea"/>
              </a:rPr>
              <a:t>연구 개발 진행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133" y="1124744"/>
            <a:ext cx="82677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Photo-chromic dye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분산 소재 개발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100" dirty="0" err="1" smtClean="0">
                <a:latin typeface="+mn-ea"/>
                <a:sym typeface="Wingdings" panose="05000000000000000000" pitchFamily="2" charset="2"/>
              </a:rPr>
              <a:t>광학특성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투과율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변색도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을 갖는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Dye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최적 배합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formulation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개발</a:t>
            </a:r>
            <a:endParaRPr lang="en-US" altLang="ko-KR" sz="1100" dirty="0">
              <a:latin typeface="+mn-ea"/>
              <a:sym typeface="Wingdings" panose="05000000000000000000" pitchFamily="2" charset="2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Adhesive UV resin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개발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: 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내구성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부착력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 및 신뢰성을 갖는 친환경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UV </a:t>
            </a:r>
            <a:r>
              <a:rPr lang="ko-KR" altLang="en-US" sz="1100" dirty="0" smtClean="0">
                <a:latin typeface="+mn-ea"/>
                <a:sym typeface="Wingdings" panose="05000000000000000000" pitchFamily="2" charset="2"/>
              </a:rPr>
              <a:t>레진 개발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 </a:t>
            </a:r>
            <a:endParaRPr lang="ko-KR" altLang="en-US" sz="11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836712"/>
            <a:ext cx="887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▶ 주요 개발 내용 </a:t>
            </a:r>
            <a:endParaRPr lang="en-US" altLang="ko-KR" sz="1200" b="1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2133" y="1772816"/>
            <a:ext cx="3953843" cy="320196"/>
          </a:xfrm>
          <a:prstGeom prst="roundRect">
            <a:avLst/>
          </a:prstGeom>
          <a:solidFill>
            <a:srgbClr val="6600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j-lt"/>
              </a:rPr>
              <a:t>Photochromic </a:t>
            </a:r>
            <a:r>
              <a:rPr lang="en-US" altLang="ko-KR" sz="1050" b="1" dirty="0" smtClean="0">
                <a:latin typeface="+mj-lt"/>
              </a:rPr>
              <a:t>dye </a:t>
            </a:r>
            <a:r>
              <a:rPr lang="ko-KR" altLang="en-US" sz="1050" b="1" dirty="0" smtClean="0">
                <a:latin typeface="+mj-lt"/>
              </a:rPr>
              <a:t>분산 소재 개발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90693" y="1772816"/>
            <a:ext cx="3913755" cy="320196"/>
          </a:xfrm>
          <a:prstGeom prst="roundRect">
            <a:avLst/>
          </a:prstGeom>
          <a:solidFill>
            <a:srgbClr val="6600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j-lt"/>
              </a:rPr>
              <a:t>Adhesive UV resin </a:t>
            </a:r>
            <a:r>
              <a:rPr lang="ko-KR" altLang="en-US" sz="1050" b="1" dirty="0" smtClean="0">
                <a:latin typeface="+mj-lt"/>
              </a:rPr>
              <a:t>개발</a:t>
            </a:r>
            <a:endParaRPr lang="ko-KR" altLang="en-US" sz="1050" b="1" dirty="0">
              <a:latin typeface="+mj-lt"/>
            </a:endParaRPr>
          </a:p>
        </p:txBody>
      </p:sp>
      <p:pic>
        <p:nvPicPr>
          <p:cNvPr id="15" name="_x159898312" descr="EMB00000998214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684" y="2139099"/>
            <a:ext cx="1150464" cy="96508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8784" y="2025602"/>
            <a:ext cx="971324" cy="1185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23527" y="3068960"/>
            <a:ext cx="141416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/>
              <a:t>Photo-chromic dye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95833" y="3068960"/>
            <a:ext cx="141416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/>
              <a:t>배합 </a:t>
            </a:r>
            <a:r>
              <a:rPr lang="en-US" altLang="ko-KR" sz="1000" dirty="0" smtClean="0"/>
              <a:t>UV resin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8194" y="3068960"/>
            <a:ext cx="141416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/>
              <a:t>반응 </a:t>
            </a:r>
            <a:r>
              <a:rPr lang="ko-KR" altLang="en-US" sz="1000" dirty="0" err="1" smtClean="0"/>
              <a:t>메카니즘</a:t>
            </a:r>
            <a:endParaRPr lang="en-US" altLang="ko-KR" sz="1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51520" y="3727672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</a:t>
            </a:r>
            <a:r>
              <a:rPr lang="en-US" altLang="ko-KR" sz="1100" b="1" dirty="0" smtClean="0"/>
              <a:t>Photochromic </a:t>
            </a:r>
            <a:r>
              <a:rPr lang="en-US" altLang="ko-KR" sz="1100" b="1" dirty="0" smtClean="0"/>
              <a:t>Resin formulation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84987"/>
              </p:ext>
            </p:extLst>
          </p:nvPr>
        </p:nvGraphicFramePr>
        <p:xfrm>
          <a:off x="395535" y="4087433"/>
          <a:ext cx="2880321" cy="1204631"/>
        </p:xfrm>
        <a:graphic>
          <a:graphicData uri="http://schemas.openxmlformats.org/drawingml/2006/table">
            <a:tbl>
              <a:tblPr/>
              <a:tblGrid>
                <a:gridCol w="635000">
                  <a:extLst>
                    <a:ext uri="{9D8B030D-6E8A-4147-A177-3AD203B41FA5}">
                      <a16:colId xmlns:a16="http://schemas.microsoft.com/office/drawing/2014/main" val="3023789144"/>
                    </a:ext>
                  </a:extLst>
                </a:gridCol>
                <a:gridCol w="733153">
                  <a:extLst>
                    <a:ext uri="{9D8B030D-6E8A-4147-A177-3AD203B41FA5}">
                      <a16:colId xmlns:a16="http://schemas.microsoft.com/office/drawing/2014/main" val="383582359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1368469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39726057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450805526"/>
                    </a:ext>
                  </a:extLst>
                </a:gridCol>
              </a:tblGrid>
              <a:tr h="2149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Item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Formulation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531113"/>
                  </a:ext>
                </a:extLst>
              </a:tr>
              <a:tr h="189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Photo Dye 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Black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1.0pt%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1.5pt%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2.0pt%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08897"/>
                  </a:ext>
                </a:extLst>
              </a:tr>
              <a:tr h="189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 smtClean="0">
                          <a:latin typeface="+mn-ea"/>
                          <a:ea typeface="+mn-ea"/>
                        </a:rPr>
                        <a:t>Photo Dye 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547710"/>
                  </a:ext>
                </a:extLst>
              </a:tr>
              <a:tr h="1524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 smtClean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Oligomer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MNT-200SR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09658"/>
                  </a:ext>
                </a:extLst>
              </a:tr>
              <a:tr h="1524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smtClean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Monomer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MNT-M02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35003"/>
                  </a:ext>
                </a:extLst>
              </a:tr>
              <a:tr h="1524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광개시제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SUD100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3pt%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3pt%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3pt%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652824"/>
                  </a:ext>
                </a:extLst>
              </a:tr>
              <a:tr h="1524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첨가제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MXT-R20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4pt%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4pt%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4pt%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35408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09050" y="4063775"/>
            <a:ext cx="1046926" cy="1237433"/>
            <a:chOff x="3312935" y="3747677"/>
            <a:chExt cx="1259065" cy="140173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3241603" y="3819009"/>
              <a:ext cx="1401730" cy="125906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528963" y="3965749"/>
              <a:ext cx="1005955" cy="27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b="1" smtClean="0"/>
                <a:t>변색 전</a:t>
              </a:r>
              <a:endParaRPr lang="en-US" altLang="ko-KR" sz="900" b="1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66045" y="4560169"/>
              <a:ext cx="100595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bg1"/>
                  </a:solidFill>
                </a:rPr>
                <a:t>변색 후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268576" y="4303159"/>
            <a:ext cx="503224" cy="9980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0" y="2060848"/>
            <a:ext cx="36037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/>
              <a:t>▶ </a:t>
            </a:r>
            <a:r>
              <a:rPr lang="en-US" altLang="ko-KR" sz="1100" b="1" dirty="0" smtClean="0"/>
              <a:t>Adhesive UV resin formulation</a:t>
            </a:r>
            <a:endParaRPr lang="en-US" altLang="ko-KR" sz="1100" dirty="0" smtClean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76F5C80-4142-4254-8D7A-8E3D72AC7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94907"/>
              </p:ext>
            </p:extLst>
          </p:nvPr>
        </p:nvGraphicFramePr>
        <p:xfrm>
          <a:off x="4690693" y="2420888"/>
          <a:ext cx="3913755" cy="1275747"/>
        </p:xfrm>
        <a:graphic>
          <a:graphicData uri="http://schemas.openxmlformats.org/drawingml/2006/table">
            <a:tbl>
              <a:tblPr/>
              <a:tblGrid>
                <a:gridCol w="81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3711794141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93014919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90445748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Test.1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Test.2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Test.3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Test.4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Photo Dye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Photo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Dye(Black) </a:t>
                      </a: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1.5pt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1.5pt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1.5pt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1.5pt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1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Photo Dye 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Photo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Dye(Blue) </a:t>
                      </a: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 smtClean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Oligomer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MNT-200SR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413325"/>
                  </a:ext>
                </a:extLst>
              </a:tr>
              <a:tr h="1310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smtClean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Monomer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MNT-M02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669970"/>
                  </a:ext>
                </a:extLst>
              </a:tr>
              <a:tr h="131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개시제 </a:t>
                      </a:r>
                      <a:endParaRPr lang="en-US" altLang="ko-KR" sz="900" b="0" i="0" u="none" strike="noStrike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SUD100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3%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3%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3%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49915"/>
                  </a:ext>
                </a:extLst>
              </a:tr>
              <a:tr h="131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첨가제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MXT-R20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11473"/>
                  </a:ext>
                </a:extLst>
              </a:tr>
              <a:tr h="13102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부착력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(Adhesion)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134" marR="6134" marT="61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88748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525008" y="2420888"/>
            <a:ext cx="504053" cy="12857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693" y="3909511"/>
            <a:ext cx="3913755" cy="139169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81763" y="1793958"/>
            <a:ext cx="4271819" cy="22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7167608" descr="EMB00001b74659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6"/>
          <a:stretch>
            <a:fillRect/>
          </a:stretch>
        </p:blipFill>
        <p:spPr bwMode="auto">
          <a:xfrm>
            <a:off x="2981764" y="2140920"/>
            <a:ext cx="1343378" cy="97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2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df922d41-91bf-45f8-8b2c-e1591bc010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7402</TotalTime>
  <Words>1984</Words>
  <Application>Microsoft Office PowerPoint</Application>
  <PresentationFormat>화면 슬라이드 쇼(4:3)</PresentationFormat>
  <Paragraphs>486</Paragraphs>
  <Slides>19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HY견고딕</vt:lpstr>
      <vt:lpstr>HY헤드라인M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고정재</cp:lastModifiedBy>
  <cp:revision>522</cp:revision>
  <cp:lastPrinted>2019-09-16T00:28:29Z</cp:lastPrinted>
  <dcterms:created xsi:type="dcterms:W3CDTF">2017-03-29T07:13:25Z</dcterms:created>
  <dcterms:modified xsi:type="dcterms:W3CDTF">2021-12-09T10:32:03Z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